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A3F23-DC44-4696-B8F9-A6A2E1169E67}" v="2" dt="2021-07-13T13:34:50.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a Palmer" userId="76d33d98-976d-4125-b8e3-0ec09b0acb43" providerId="ADAL" clId="{8EDA3F23-DC44-4696-B8F9-A6A2E1169E67}"/>
    <pc:docChg chg="custSel modSld">
      <pc:chgData name="Liza Palmer" userId="76d33d98-976d-4125-b8e3-0ec09b0acb43" providerId="ADAL" clId="{8EDA3F23-DC44-4696-B8F9-A6A2E1169E67}" dt="2021-07-13T13:34:23.540" v="126" actId="115"/>
      <pc:docMkLst>
        <pc:docMk/>
      </pc:docMkLst>
      <pc:sldChg chg="modSp mod">
        <pc:chgData name="Liza Palmer" userId="76d33d98-976d-4125-b8e3-0ec09b0acb43" providerId="ADAL" clId="{8EDA3F23-DC44-4696-B8F9-A6A2E1169E67}" dt="2021-07-13T13:34:23.540" v="126" actId="115"/>
        <pc:sldMkLst>
          <pc:docMk/>
          <pc:sldMk cId="3341807680" sldId="256"/>
        </pc:sldMkLst>
        <pc:spChg chg="mod">
          <ac:chgData name="Liza Palmer" userId="76d33d98-976d-4125-b8e3-0ec09b0acb43" providerId="ADAL" clId="{8EDA3F23-DC44-4696-B8F9-A6A2E1169E67}" dt="2021-07-13T13:34:23.540" v="126" actId="115"/>
          <ac:spMkLst>
            <pc:docMk/>
            <pc:sldMk cId="3341807680" sldId="256"/>
            <ac:spMk id="3" creationId="{00000000-0000-0000-0000-000000000000}"/>
          </ac:spMkLst>
        </pc:spChg>
      </pc:sldChg>
      <pc:sldChg chg="modSp mod">
        <pc:chgData name="Liza Palmer" userId="76d33d98-976d-4125-b8e3-0ec09b0acb43" providerId="ADAL" clId="{8EDA3F23-DC44-4696-B8F9-A6A2E1169E67}" dt="2021-07-08T06:55:27.737" v="6" actId="13926"/>
        <pc:sldMkLst>
          <pc:docMk/>
          <pc:sldMk cId="3418726623" sldId="263"/>
        </pc:sldMkLst>
        <pc:spChg chg="mod">
          <ac:chgData name="Liza Palmer" userId="76d33d98-976d-4125-b8e3-0ec09b0acb43" providerId="ADAL" clId="{8EDA3F23-DC44-4696-B8F9-A6A2E1169E67}" dt="2021-07-08T06:55:27.737" v="6" actId="13926"/>
          <ac:spMkLst>
            <pc:docMk/>
            <pc:sldMk cId="3418726623" sldId="263"/>
            <ac:spMk id="3" creationId="{00000000-0000-0000-0000-000000000000}"/>
          </ac:spMkLst>
        </pc:spChg>
      </pc:sldChg>
      <pc:sldChg chg="modSp mod">
        <pc:chgData name="Liza Palmer" userId="76d33d98-976d-4125-b8e3-0ec09b0acb43" providerId="ADAL" clId="{8EDA3F23-DC44-4696-B8F9-A6A2E1169E67}" dt="2021-07-12T07:54:36.749" v="94" actId="20577"/>
        <pc:sldMkLst>
          <pc:docMk/>
          <pc:sldMk cId="2539045234" sldId="264"/>
        </pc:sldMkLst>
        <pc:spChg chg="mod">
          <ac:chgData name="Liza Palmer" userId="76d33d98-976d-4125-b8e3-0ec09b0acb43" providerId="ADAL" clId="{8EDA3F23-DC44-4696-B8F9-A6A2E1169E67}" dt="2021-07-12T07:53:57.647" v="15" actId="20577"/>
          <ac:spMkLst>
            <pc:docMk/>
            <pc:sldMk cId="2539045234" sldId="264"/>
            <ac:spMk id="6" creationId="{00000000-0000-0000-0000-000000000000}"/>
          </ac:spMkLst>
        </pc:spChg>
        <pc:spChg chg="mod">
          <ac:chgData name="Liza Palmer" userId="76d33d98-976d-4125-b8e3-0ec09b0acb43" providerId="ADAL" clId="{8EDA3F23-DC44-4696-B8F9-A6A2E1169E67}" dt="2021-07-12T07:54:27.229" v="90" actId="1076"/>
          <ac:spMkLst>
            <pc:docMk/>
            <pc:sldMk cId="2539045234" sldId="264"/>
            <ac:spMk id="7" creationId="{00000000-0000-0000-0000-000000000000}"/>
          </ac:spMkLst>
        </pc:spChg>
        <pc:spChg chg="mod">
          <ac:chgData name="Liza Palmer" userId="76d33d98-976d-4125-b8e3-0ec09b0acb43" providerId="ADAL" clId="{8EDA3F23-DC44-4696-B8F9-A6A2E1169E67}" dt="2021-07-12T07:54:36.749" v="94" actId="20577"/>
          <ac:spMkLst>
            <pc:docMk/>
            <pc:sldMk cId="2539045234" sldId="264"/>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48415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163703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969634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53302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38898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3386646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420000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27166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401807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198596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E68796C-5DF0-453A-ACB9-AE395AA13358}" type="datetimeFigureOut">
              <a:rPr lang="en-GB" smtClean="0"/>
              <a:pPr/>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96CF81-D760-4E82-A310-E0F205C92F82}" type="slidenum">
              <a:rPr lang="en-GB" smtClean="0"/>
              <a:pPr/>
              <a:t>‹#›</a:t>
            </a:fld>
            <a:endParaRPr lang="en-GB"/>
          </a:p>
        </p:txBody>
      </p:sp>
    </p:spTree>
    <p:extLst>
      <p:ext uri="{BB962C8B-B14F-4D97-AF65-F5344CB8AC3E}">
        <p14:creationId xmlns:p14="http://schemas.microsoft.com/office/powerpoint/2010/main" val="405592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68796C-5DF0-453A-ACB9-AE395AA13358}" type="datetimeFigureOut">
              <a:rPr lang="en-GB" smtClean="0"/>
              <a:pPr/>
              <a:t>13/07/2021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6CF81-D760-4E82-A310-E0F205C92F82}" type="slidenum">
              <a:rPr lang="en-GB" smtClean="0"/>
              <a:pPr/>
              <a:t>‹#›</a:t>
            </a:fld>
            <a:endParaRPr lang="en-GB"/>
          </a:p>
        </p:txBody>
      </p:sp>
    </p:spTree>
    <p:extLst>
      <p:ext uri="{BB962C8B-B14F-4D97-AF65-F5344CB8AC3E}">
        <p14:creationId xmlns:p14="http://schemas.microsoft.com/office/powerpoint/2010/main" val="2541883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dk1"/>
          </a:lnRef>
          <a:fillRef idx="1">
            <a:schemeClr val="lt1"/>
          </a:fillRef>
          <a:effectRef idx="0">
            <a:schemeClr val="dk1"/>
          </a:effectRef>
          <a:fontRef idx="minor">
            <a:schemeClr val="dk1"/>
          </a:fontRef>
        </p:style>
        <p:txBody>
          <a:bodyPr/>
          <a:lstStyle/>
          <a:p>
            <a:r>
              <a:rPr lang="en-US" b="1" dirty="0"/>
              <a:t>Anatomy &amp; Physiology for Health &amp; Social Care</a:t>
            </a:r>
            <a:endParaRPr lang="en-GB" b="1" dirty="0"/>
          </a:p>
        </p:txBody>
      </p:sp>
      <p:sp>
        <p:nvSpPr>
          <p:cNvPr id="3" name="Subtitle 2"/>
          <p:cNvSpPr>
            <a:spLocks noGrp="1"/>
          </p:cNvSpPr>
          <p:nvPr>
            <p:ph type="subTitle" idx="1"/>
          </p:nvPr>
        </p:nvSpPr>
        <p:spPr>
          <a:xfrm>
            <a:off x="1524000" y="3602037"/>
            <a:ext cx="9144000" cy="2242171"/>
          </a:xfrm>
        </p:spPr>
        <p:style>
          <a:lnRef idx="2">
            <a:schemeClr val="dk1"/>
          </a:lnRef>
          <a:fillRef idx="1">
            <a:schemeClr val="lt1"/>
          </a:fillRef>
          <a:effectRef idx="0">
            <a:schemeClr val="dk1"/>
          </a:effectRef>
          <a:fontRef idx="minor">
            <a:schemeClr val="dk1"/>
          </a:fontRef>
        </p:style>
        <p:txBody>
          <a:bodyPr>
            <a:normAutofit lnSpcReduction="10000"/>
          </a:bodyPr>
          <a:lstStyle/>
          <a:p>
            <a:r>
              <a:rPr lang="en-US" sz="4800" b="1" dirty="0"/>
              <a:t>UNIT 4</a:t>
            </a:r>
          </a:p>
          <a:p>
            <a:r>
              <a:rPr lang="en-US" sz="4800" b="1" dirty="0"/>
              <a:t>LO1</a:t>
            </a:r>
          </a:p>
          <a:p>
            <a:r>
              <a:rPr lang="en-US" sz="4800" b="1" u="sng" dirty="0"/>
              <a:t>Cardiovascular system</a:t>
            </a:r>
          </a:p>
        </p:txBody>
      </p:sp>
    </p:spTree>
    <p:extLst>
      <p:ext uri="{BB962C8B-B14F-4D97-AF65-F5344CB8AC3E}">
        <p14:creationId xmlns:p14="http://schemas.microsoft.com/office/powerpoint/2010/main" val="334180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842" y="241163"/>
            <a:ext cx="11754196" cy="557588"/>
          </a:xfrm>
        </p:spPr>
        <p:style>
          <a:lnRef idx="2">
            <a:schemeClr val="dk1"/>
          </a:lnRef>
          <a:fillRef idx="1">
            <a:schemeClr val="lt1"/>
          </a:fillRef>
          <a:effectRef idx="0">
            <a:schemeClr val="dk1"/>
          </a:effectRef>
          <a:fontRef idx="minor">
            <a:schemeClr val="dk1"/>
          </a:fontRef>
        </p:style>
        <p:txBody>
          <a:bodyPr>
            <a:normAutofit/>
          </a:bodyPr>
          <a:lstStyle/>
          <a:p>
            <a:pPr algn="ctr"/>
            <a:r>
              <a:rPr lang="en-US" sz="2800" b="1" dirty="0"/>
              <a:t>LO1: The Cardiovascular system, malfunctions and their impact on individuals.</a:t>
            </a:r>
            <a:endParaRPr lang="en-GB" sz="2800" b="1" dirty="0"/>
          </a:p>
        </p:txBody>
      </p:sp>
      <p:sp>
        <p:nvSpPr>
          <p:cNvPr id="4" name="TextBox 3"/>
          <p:cNvSpPr txBox="1"/>
          <p:nvPr/>
        </p:nvSpPr>
        <p:spPr>
          <a:xfrm>
            <a:off x="235153" y="2518350"/>
            <a:ext cx="4455621"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Composition of blood:</a:t>
            </a:r>
          </a:p>
          <a:p>
            <a:pPr marL="285750" indent="-285750">
              <a:buFont typeface="Arial" panose="020B0604020202020204" pitchFamily="34" charset="0"/>
              <a:buChar char="•"/>
            </a:pPr>
            <a:r>
              <a:rPr lang="en-US" sz="1200" b="1" dirty="0" err="1"/>
              <a:t>Erythocytes</a:t>
            </a:r>
            <a:r>
              <a:rPr lang="en-US" sz="1200" b="1" dirty="0"/>
              <a:t> </a:t>
            </a:r>
            <a:r>
              <a:rPr lang="en-US" sz="1200" dirty="0"/>
              <a:t>(red blood cells) – made of bone marrow and red due to </a:t>
            </a:r>
            <a:r>
              <a:rPr lang="en-US" sz="1200" b="1" u="sng" dirty="0" err="1">
                <a:solidFill>
                  <a:srgbClr val="FF0000"/>
                </a:solidFill>
              </a:rPr>
              <a:t>haemoglobin</a:t>
            </a:r>
            <a:r>
              <a:rPr lang="en-US" sz="1200" dirty="0">
                <a:solidFill>
                  <a:schemeClr val="tx1"/>
                </a:solidFill>
              </a:rPr>
              <a:t>. They have a thin disc-like shape.</a:t>
            </a:r>
          </a:p>
          <a:p>
            <a:endParaRPr lang="en-US" sz="1200" dirty="0">
              <a:solidFill>
                <a:schemeClr val="tx1"/>
              </a:solidFill>
            </a:endParaRPr>
          </a:p>
          <a:p>
            <a:pPr marL="285750" indent="-285750">
              <a:buFont typeface="Arial" panose="020B0604020202020204" pitchFamily="34" charset="0"/>
              <a:buChar char="•"/>
            </a:pPr>
            <a:r>
              <a:rPr lang="en-US" sz="1200" b="1" dirty="0">
                <a:solidFill>
                  <a:schemeClr val="tx1"/>
                </a:solidFill>
              </a:rPr>
              <a:t>Leucocytes (white blood cells) </a:t>
            </a:r>
            <a:r>
              <a:rPr lang="en-US" sz="1200" dirty="0">
                <a:solidFill>
                  <a:schemeClr val="tx1"/>
                </a:solidFill>
              </a:rPr>
              <a:t>part of the body’s </a:t>
            </a:r>
            <a:r>
              <a:rPr lang="en-US" sz="1200" b="1" dirty="0">
                <a:solidFill>
                  <a:srgbClr val="7030A0"/>
                </a:solidFill>
              </a:rPr>
              <a:t>immune system</a:t>
            </a:r>
            <a:r>
              <a:rPr lang="en-US" sz="1200" dirty="0">
                <a:solidFill>
                  <a:schemeClr val="tx1"/>
                </a:solidFill>
              </a:rPr>
              <a:t> and are immune cells that defend the body against infections.</a:t>
            </a:r>
          </a:p>
          <a:p>
            <a:pPr marL="285750" indent="-285750">
              <a:buFont typeface="Arial" panose="020B0604020202020204" pitchFamily="34" charset="0"/>
              <a:buChar char="•"/>
            </a:pPr>
            <a:r>
              <a:rPr lang="en-US" sz="1200" dirty="0">
                <a:solidFill>
                  <a:schemeClr val="tx1"/>
                </a:solidFill>
              </a:rPr>
              <a:t>The different types of leucocytes are:</a:t>
            </a:r>
          </a:p>
          <a:p>
            <a:pPr marL="171450" indent="-171450">
              <a:buFont typeface="Wingdings" panose="05000000000000000000" pitchFamily="2" charset="2"/>
              <a:buChar char="ü"/>
            </a:pPr>
            <a:r>
              <a:rPr lang="en-US" sz="1200" b="1" dirty="0">
                <a:solidFill>
                  <a:schemeClr val="tx1"/>
                </a:solidFill>
              </a:rPr>
              <a:t>Lymphocytes: </a:t>
            </a:r>
            <a:r>
              <a:rPr lang="en-US" sz="1200" dirty="0">
                <a:solidFill>
                  <a:schemeClr val="tx1"/>
                </a:solidFill>
              </a:rPr>
              <a:t>there are 2 types, </a:t>
            </a:r>
            <a:r>
              <a:rPr lang="en-US" sz="1200" b="1" dirty="0">
                <a:solidFill>
                  <a:srgbClr val="7030A0"/>
                </a:solidFill>
              </a:rPr>
              <a:t>B-cells</a:t>
            </a:r>
            <a:r>
              <a:rPr lang="en-US" sz="1200" dirty="0">
                <a:solidFill>
                  <a:schemeClr val="tx1"/>
                </a:solidFill>
              </a:rPr>
              <a:t> and </a:t>
            </a:r>
            <a:r>
              <a:rPr lang="en-US" sz="1200" b="1" dirty="0">
                <a:solidFill>
                  <a:srgbClr val="7030A0"/>
                </a:solidFill>
              </a:rPr>
              <a:t>T-cells</a:t>
            </a:r>
            <a:r>
              <a:rPr lang="en-US" sz="1200" dirty="0">
                <a:solidFill>
                  <a:schemeClr val="tx1"/>
                </a:solidFill>
              </a:rPr>
              <a:t>. These are white blood cells that are part of the immune system. B-cells develop bone marrow and T-cells develop in the </a:t>
            </a:r>
            <a:r>
              <a:rPr lang="en-US" sz="1200" b="1" dirty="0">
                <a:solidFill>
                  <a:srgbClr val="7030A0"/>
                </a:solidFill>
              </a:rPr>
              <a:t>thymus gland</a:t>
            </a:r>
            <a:r>
              <a:rPr lang="en-US" sz="1200" b="1" dirty="0">
                <a:solidFill>
                  <a:schemeClr val="tx1"/>
                </a:solidFill>
              </a:rPr>
              <a:t>. </a:t>
            </a:r>
            <a:r>
              <a:rPr lang="en-US" sz="1200" dirty="0">
                <a:solidFill>
                  <a:schemeClr val="tx1"/>
                </a:solidFill>
              </a:rPr>
              <a:t>They have wide ranging functions in the immune system.</a:t>
            </a:r>
          </a:p>
          <a:p>
            <a:pPr marL="171450" indent="-171450">
              <a:buFont typeface="Wingdings" panose="05000000000000000000" pitchFamily="2" charset="2"/>
              <a:buChar char="ü"/>
            </a:pPr>
            <a:r>
              <a:rPr lang="en-US" sz="1200" b="1" dirty="0">
                <a:solidFill>
                  <a:schemeClr val="tx1"/>
                </a:solidFill>
              </a:rPr>
              <a:t>Neutrophils – </a:t>
            </a:r>
            <a:r>
              <a:rPr lang="en-US" sz="1200" dirty="0">
                <a:solidFill>
                  <a:schemeClr val="tx1"/>
                </a:solidFill>
              </a:rPr>
              <a:t>these are small and fast; they are one of the first cell types to travel to the site of an infection.</a:t>
            </a:r>
          </a:p>
          <a:p>
            <a:pPr marL="171450" indent="-171450">
              <a:buFont typeface="Wingdings" panose="05000000000000000000" pitchFamily="2" charset="2"/>
              <a:buChar char="ü"/>
            </a:pPr>
            <a:r>
              <a:rPr lang="en-US" sz="1200" b="1" dirty="0">
                <a:solidFill>
                  <a:schemeClr val="tx1"/>
                </a:solidFill>
              </a:rPr>
              <a:t>Monocytes</a:t>
            </a:r>
            <a:r>
              <a:rPr lang="en-US" sz="1200" dirty="0">
                <a:solidFill>
                  <a:schemeClr val="tx1"/>
                </a:solidFill>
              </a:rPr>
              <a:t> – these are the largest of the white blood cells.</a:t>
            </a:r>
          </a:p>
          <a:p>
            <a:pPr marL="171450" indent="-171450">
              <a:buFont typeface="Wingdings" panose="05000000000000000000" pitchFamily="2" charset="2"/>
              <a:buChar char="ü"/>
            </a:pPr>
            <a:endParaRPr lang="en-US" sz="1200" dirty="0">
              <a:solidFill>
                <a:schemeClr val="tx1"/>
              </a:solidFill>
            </a:endParaRPr>
          </a:p>
          <a:p>
            <a:pPr marL="171450" indent="-171450">
              <a:buFont typeface="Arial" panose="020B0604020202020204" pitchFamily="34" charset="0"/>
              <a:buChar char="•"/>
            </a:pPr>
            <a:r>
              <a:rPr lang="en-US" sz="1200" b="1" dirty="0">
                <a:solidFill>
                  <a:schemeClr val="tx1"/>
                </a:solidFill>
              </a:rPr>
              <a:t>Platelets</a:t>
            </a:r>
            <a:r>
              <a:rPr lang="en-US" sz="1200" dirty="0">
                <a:solidFill>
                  <a:schemeClr val="tx1"/>
                </a:solidFill>
              </a:rPr>
              <a:t> – produced in the bone marrow and are fragments of larger cells, they are disc shaped.</a:t>
            </a:r>
          </a:p>
          <a:p>
            <a:pPr marL="171450" indent="-171450">
              <a:buFont typeface="Arial" panose="020B0604020202020204" pitchFamily="34" charset="0"/>
              <a:buChar char="•"/>
            </a:pPr>
            <a:r>
              <a:rPr lang="en-US" sz="1200" b="1" dirty="0">
                <a:solidFill>
                  <a:schemeClr val="tx1"/>
                </a:solidFill>
              </a:rPr>
              <a:t>Plasma</a:t>
            </a:r>
            <a:r>
              <a:rPr lang="en-US" sz="1200" dirty="0">
                <a:solidFill>
                  <a:schemeClr val="tx1"/>
                </a:solidFill>
              </a:rPr>
              <a:t> – largest component of blood, makes up about 55% of blood volume. It’s a clear yellowy-</a:t>
            </a:r>
            <a:r>
              <a:rPr lang="en-US" sz="1200" dirty="0" err="1">
                <a:solidFill>
                  <a:schemeClr val="tx1"/>
                </a:solidFill>
              </a:rPr>
              <a:t>coloured</a:t>
            </a:r>
            <a:r>
              <a:rPr lang="en-US" sz="1200" dirty="0">
                <a:solidFill>
                  <a:schemeClr val="tx1"/>
                </a:solidFill>
              </a:rPr>
              <a:t> liquid. It carries platelets, red and white blood cells and </a:t>
            </a:r>
            <a:r>
              <a:rPr lang="en-US" sz="1200">
                <a:solidFill>
                  <a:schemeClr val="tx1"/>
                </a:solidFill>
              </a:rPr>
              <a:t>proteins.</a:t>
            </a:r>
            <a:endParaRPr lang="en-US" sz="1200" dirty="0">
              <a:solidFill>
                <a:schemeClr val="tx1"/>
              </a:solidFill>
            </a:endParaRPr>
          </a:p>
        </p:txBody>
      </p:sp>
      <p:sp>
        <p:nvSpPr>
          <p:cNvPr id="3" name="TextBox 2"/>
          <p:cNvSpPr txBox="1"/>
          <p:nvPr/>
        </p:nvSpPr>
        <p:spPr>
          <a:xfrm>
            <a:off x="1122218" y="892580"/>
            <a:ext cx="3557847"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err="1">
                <a:solidFill>
                  <a:srgbClr val="FF0000"/>
                </a:solidFill>
              </a:rPr>
              <a:t>Haemoglobin</a:t>
            </a:r>
            <a:r>
              <a:rPr lang="en-US" sz="1200" b="1" dirty="0">
                <a:solidFill>
                  <a:srgbClr val="FF0000"/>
                </a:solidFill>
              </a:rPr>
              <a:t> </a:t>
            </a:r>
            <a:r>
              <a:rPr lang="en-US" sz="1200" b="1" dirty="0">
                <a:solidFill>
                  <a:schemeClr val="tx1"/>
                </a:solidFill>
              </a:rPr>
              <a:t>– </a:t>
            </a:r>
            <a:r>
              <a:rPr lang="en-US" sz="1200" dirty="0">
                <a:solidFill>
                  <a:schemeClr val="tx1"/>
                </a:solidFill>
              </a:rPr>
              <a:t>a red protein responsible for transporting oxygen in the blood.</a:t>
            </a:r>
          </a:p>
          <a:p>
            <a:r>
              <a:rPr lang="en-US" sz="1200" b="1" dirty="0">
                <a:solidFill>
                  <a:srgbClr val="7030A0"/>
                </a:solidFill>
              </a:rPr>
              <a:t>Immune system </a:t>
            </a:r>
            <a:r>
              <a:rPr lang="en-US" sz="1200" b="1" dirty="0">
                <a:solidFill>
                  <a:schemeClr val="tx1"/>
                </a:solidFill>
              </a:rPr>
              <a:t>–</a:t>
            </a:r>
            <a:r>
              <a:rPr lang="en-US" sz="1200" b="1" dirty="0">
                <a:solidFill>
                  <a:srgbClr val="7030A0"/>
                </a:solidFill>
              </a:rPr>
              <a:t> </a:t>
            </a:r>
            <a:r>
              <a:rPr lang="en-US" sz="1200" dirty="0">
                <a:solidFill>
                  <a:schemeClr val="tx1"/>
                </a:solidFill>
              </a:rPr>
              <a:t>the organs an processes of the body that help defend against and provide resistant to infection. </a:t>
            </a:r>
          </a:p>
          <a:p>
            <a:r>
              <a:rPr lang="en-US" sz="1200" dirty="0">
                <a:solidFill>
                  <a:schemeClr val="tx1"/>
                </a:solidFill>
              </a:rPr>
              <a:t>Cardiovascular system – Cardio means heart and vascular means blood vessels. The heart pump blood around the body, transported by blood vessels.</a:t>
            </a:r>
            <a:endParaRPr lang="en-GB" sz="1200" dirty="0">
              <a:solidFill>
                <a:srgbClr val="7030A0"/>
              </a:solidFill>
            </a:endParaRPr>
          </a:p>
        </p:txBody>
      </p:sp>
      <p:pic>
        <p:nvPicPr>
          <p:cNvPr id="5" name="Picture 4"/>
          <p:cNvPicPr>
            <a:picLocks noChangeAspect="1"/>
          </p:cNvPicPr>
          <p:nvPr/>
        </p:nvPicPr>
        <p:blipFill>
          <a:blip r:embed="rId2" cstate="print"/>
          <a:stretch>
            <a:fillRect/>
          </a:stretch>
        </p:blipFill>
        <p:spPr>
          <a:xfrm>
            <a:off x="1" y="1266741"/>
            <a:ext cx="1055716" cy="791787"/>
          </a:xfrm>
          <a:prstGeom prst="rect">
            <a:avLst/>
          </a:prstGeom>
        </p:spPr>
      </p:pic>
      <p:sp>
        <p:nvSpPr>
          <p:cNvPr id="6" name="TextBox 5"/>
          <p:cNvSpPr txBox="1"/>
          <p:nvPr/>
        </p:nvSpPr>
        <p:spPr>
          <a:xfrm>
            <a:off x="4779817" y="2506538"/>
            <a:ext cx="1487975"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pic>
        <p:nvPicPr>
          <p:cNvPr id="7" name="Picture 6"/>
          <p:cNvPicPr>
            <a:picLocks noChangeAspect="1"/>
          </p:cNvPicPr>
          <p:nvPr/>
        </p:nvPicPr>
        <p:blipFill>
          <a:blip r:embed="rId3" cstate="print"/>
          <a:stretch>
            <a:fillRect/>
          </a:stretch>
        </p:blipFill>
        <p:spPr>
          <a:xfrm>
            <a:off x="4957902" y="2798667"/>
            <a:ext cx="1116462" cy="837347"/>
          </a:xfrm>
          <a:prstGeom prst="rect">
            <a:avLst/>
          </a:prstGeom>
        </p:spPr>
      </p:pic>
      <p:sp>
        <p:nvSpPr>
          <p:cNvPr id="8" name="TextBox 7"/>
          <p:cNvSpPr txBox="1"/>
          <p:nvPr/>
        </p:nvSpPr>
        <p:spPr>
          <a:xfrm>
            <a:off x="4534591" y="3596831"/>
            <a:ext cx="1795549" cy="430887"/>
          </a:xfrm>
          <a:prstGeom prst="rect">
            <a:avLst/>
          </a:prstGeom>
          <a:noFill/>
        </p:spPr>
        <p:txBody>
          <a:bodyPr wrap="square" rtlCol="0">
            <a:spAutoFit/>
          </a:bodyPr>
          <a:lstStyle/>
          <a:p>
            <a:pPr algn="ctr"/>
            <a:r>
              <a:rPr lang="en-US" sz="1100" dirty="0" err="1"/>
              <a:t>Erythocyte</a:t>
            </a:r>
            <a:r>
              <a:rPr lang="en-US" sz="1100" dirty="0"/>
              <a:t> </a:t>
            </a:r>
          </a:p>
          <a:p>
            <a:pPr algn="ctr"/>
            <a:r>
              <a:rPr lang="en-US" sz="1100" dirty="0"/>
              <a:t>(red blood cell)</a:t>
            </a:r>
            <a:endParaRPr lang="en-GB" sz="1100" dirty="0"/>
          </a:p>
        </p:txBody>
      </p:sp>
      <p:pic>
        <p:nvPicPr>
          <p:cNvPr id="9" name="Picture 8"/>
          <p:cNvPicPr>
            <a:picLocks noChangeAspect="1"/>
          </p:cNvPicPr>
          <p:nvPr/>
        </p:nvPicPr>
        <p:blipFill>
          <a:blip r:embed="rId4" cstate="print"/>
          <a:stretch>
            <a:fillRect/>
          </a:stretch>
        </p:blipFill>
        <p:spPr>
          <a:xfrm>
            <a:off x="4925291" y="4019072"/>
            <a:ext cx="1161649" cy="720090"/>
          </a:xfrm>
          <a:prstGeom prst="rect">
            <a:avLst/>
          </a:prstGeom>
        </p:spPr>
      </p:pic>
      <p:sp>
        <p:nvSpPr>
          <p:cNvPr id="10" name="TextBox 9"/>
          <p:cNvSpPr txBox="1"/>
          <p:nvPr/>
        </p:nvSpPr>
        <p:spPr>
          <a:xfrm>
            <a:off x="4638499" y="4736540"/>
            <a:ext cx="1587731" cy="461665"/>
          </a:xfrm>
          <a:prstGeom prst="rect">
            <a:avLst/>
          </a:prstGeom>
          <a:noFill/>
        </p:spPr>
        <p:txBody>
          <a:bodyPr wrap="square" rtlCol="0">
            <a:spAutoFit/>
          </a:bodyPr>
          <a:lstStyle/>
          <a:p>
            <a:pPr algn="ctr"/>
            <a:r>
              <a:rPr lang="en-US" sz="1100" dirty="0"/>
              <a:t>Leucocyte</a:t>
            </a:r>
          </a:p>
          <a:p>
            <a:pPr algn="ctr"/>
            <a:r>
              <a:rPr lang="en-US" sz="1100" dirty="0"/>
              <a:t>(white blood cell</a:t>
            </a:r>
            <a:r>
              <a:rPr lang="en-US" sz="1200" dirty="0"/>
              <a:t>)</a:t>
            </a:r>
            <a:endParaRPr lang="en-GB" sz="1200" dirty="0"/>
          </a:p>
        </p:txBody>
      </p:sp>
      <p:pic>
        <p:nvPicPr>
          <p:cNvPr id="11" name="Picture 10"/>
          <p:cNvPicPr>
            <a:picLocks noChangeAspect="1"/>
          </p:cNvPicPr>
          <p:nvPr/>
        </p:nvPicPr>
        <p:blipFill>
          <a:blip r:embed="rId5" cstate="print"/>
          <a:stretch>
            <a:fillRect/>
          </a:stretch>
        </p:blipFill>
        <p:spPr>
          <a:xfrm>
            <a:off x="4945325" y="5169138"/>
            <a:ext cx="1141615" cy="891873"/>
          </a:xfrm>
          <a:prstGeom prst="rect">
            <a:avLst/>
          </a:prstGeom>
        </p:spPr>
      </p:pic>
      <p:sp>
        <p:nvSpPr>
          <p:cNvPr id="12" name="TextBox 11"/>
          <p:cNvSpPr txBox="1"/>
          <p:nvPr/>
        </p:nvSpPr>
        <p:spPr>
          <a:xfrm>
            <a:off x="4721627" y="6151729"/>
            <a:ext cx="1504603" cy="430887"/>
          </a:xfrm>
          <a:prstGeom prst="rect">
            <a:avLst/>
          </a:prstGeom>
          <a:noFill/>
        </p:spPr>
        <p:txBody>
          <a:bodyPr wrap="square" rtlCol="0">
            <a:spAutoFit/>
          </a:bodyPr>
          <a:lstStyle/>
          <a:p>
            <a:pPr algn="ctr"/>
            <a:r>
              <a:rPr lang="en-US" sz="1100" dirty="0"/>
              <a:t>Platelet</a:t>
            </a:r>
          </a:p>
          <a:p>
            <a:pPr algn="ctr"/>
            <a:r>
              <a:rPr lang="en-US" sz="1100" dirty="0"/>
              <a:t>(thrombocyte)</a:t>
            </a:r>
            <a:endParaRPr lang="en-GB" sz="1100" dirty="0"/>
          </a:p>
        </p:txBody>
      </p:sp>
      <p:sp>
        <p:nvSpPr>
          <p:cNvPr id="13" name="TextBox 12"/>
          <p:cNvSpPr txBox="1"/>
          <p:nvPr/>
        </p:nvSpPr>
        <p:spPr>
          <a:xfrm>
            <a:off x="4802677" y="1021133"/>
            <a:ext cx="1465115"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Exam Tip</a:t>
            </a:r>
            <a:r>
              <a:rPr lang="en-US" sz="1200" dirty="0"/>
              <a:t>:</a:t>
            </a:r>
          </a:p>
          <a:p>
            <a:r>
              <a:rPr lang="en-US" sz="1200" dirty="0"/>
              <a:t>Make sure you </a:t>
            </a:r>
            <a:r>
              <a:rPr lang="en-US" sz="1200" dirty="0" err="1"/>
              <a:t>memorise</a:t>
            </a:r>
            <a:r>
              <a:rPr lang="en-US" sz="1200" dirty="0"/>
              <a:t> the components in the table and you can state their functions.</a:t>
            </a:r>
            <a:endParaRPr lang="en-GB" sz="1200" dirty="0"/>
          </a:p>
        </p:txBody>
      </p:sp>
      <p:graphicFrame>
        <p:nvGraphicFramePr>
          <p:cNvPr id="14" name="Table 13"/>
          <p:cNvGraphicFramePr>
            <a:graphicFrameLocks noGrp="1"/>
          </p:cNvGraphicFramePr>
          <p:nvPr>
            <p:extLst>
              <p:ext uri="{D42A27DB-BD31-4B8C-83A1-F6EECF244321}">
                <p14:modId xmlns:p14="http://schemas.microsoft.com/office/powerpoint/2010/main" val="3758114596"/>
              </p:ext>
            </p:extLst>
          </p:nvPr>
        </p:nvGraphicFramePr>
        <p:xfrm>
          <a:off x="6475613" y="1057713"/>
          <a:ext cx="5503027" cy="5322422"/>
        </p:xfrm>
        <a:graphic>
          <a:graphicData uri="http://schemas.openxmlformats.org/drawingml/2006/table">
            <a:tbl>
              <a:tblPr firstRow="1" bandRow="1">
                <a:tableStyleId>{616DA210-FB5B-4158-B5E0-FEB733F419BA}</a:tableStyleId>
              </a:tblPr>
              <a:tblGrid>
                <a:gridCol w="1088969">
                  <a:extLst>
                    <a:ext uri="{9D8B030D-6E8A-4147-A177-3AD203B41FA5}">
                      <a16:colId xmlns:a16="http://schemas.microsoft.com/office/drawing/2014/main" val="746436941"/>
                    </a:ext>
                  </a:extLst>
                </a:gridCol>
                <a:gridCol w="4414058">
                  <a:extLst>
                    <a:ext uri="{9D8B030D-6E8A-4147-A177-3AD203B41FA5}">
                      <a16:colId xmlns:a16="http://schemas.microsoft.com/office/drawing/2014/main" val="4008791105"/>
                    </a:ext>
                  </a:extLst>
                </a:gridCol>
              </a:tblGrid>
              <a:tr h="277982">
                <a:tc>
                  <a:txBody>
                    <a:bodyPr/>
                    <a:lstStyle/>
                    <a:p>
                      <a:pPr algn="ctr"/>
                      <a:r>
                        <a:rPr lang="en-US" sz="1200" dirty="0"/>
                        <a:t>Component</a:t>
                      </a:r>
                      <a:endParaRPr lang="en-GB" sz="1200" dirty="0"/>
                    </a:p>
                  </a:txBody>
                  <a:tcPr/>
                </a:tc>
                <a:tc>
                  <a:txBody>
                    <a:bodyPr/>
                    <a:lstStyle/>
                    <a:p>
                      <a:pPr algn="ctr"/>
                      <a:r>
                        <a:rPr lang="en-US" sz="1200" dirty="0"/>
                        <a:t>Function</a:t>
                      </a:r>
                      <a:endParaRPr lang="en-GB" sz="1200" dirty="0"/>
                    </a:p>
                  </a:txBody>
                  <a:tcPr/>
                </a:tc>
                <a:extLst>
                  <a:ext uri="{0D108BD9-81ED-4DB2-BD59-A6C34878D82A}">
                    <a16:rowId xmlns:a16="http://schemas.microsoft.com/office/drawing/2014/main" val="1821836550"/>
                  </a:ext>
                </a:extLst>
              </a:tr>
              <a:tr h="370840">
                <a:tc>
                  <a:txBody>
                    <a:bodyPr/>
                    <a:lstStyle/>
                    <a:p>
                      <a:r>
                        <a:rPr lang="en-US" sz="1200" dirty="0" err="1"/>
                        <a:t>Erythocytes</a:t>
                      </a:r>
                      <a:endParaRPr lang="en-US" sz="1200" dirty="0"/>
                    </a:p>
                    <a:p>
                      <a:r>
                        <a:rPr lang="en-US" sz="1200" dirty="0"/>
                        <a:t>(red blood cells)</a:t>
                      </a:r>
                      <a:endParaRPr lang="en-GB" sz="1200" dirty="0"/>
                    </a:p>
                  </a:txBody>
                  <a:tcPr/>
                </a:tc>
                <a:tc>
                  <a:txBody>
                    <a:bodyPr/>
                    <a:lstStyle/>
                    <a:p>
                      <a:r>
                        <a:rPr lang="en-US" sz="1100" dirty="0"/>
                        <a:t>Transport</a:t>
                      </a:r>
                      <a:r>
                        <a:rPr lang="en-US" sz="1100" baseline="0" dirty="0"/>
                        <a:t> oxygen and carbon dioxide within the body. Don’t have a nucleus, this increases space to carry the maximum amount of </a:t>
                      </a:r>
                      <a:r>
                        <a:rPr lang="en-US" sz="1100" baseline="0" dirty="0" err="1"/>
                        <a:t>haemoglobin</a:t>
                      </a:r>
                      <a:r>
                        <a:rPr lang="en-US" sz="1100" baseline="0" dirty="0"/>
                        <a:t>. </a:t>
                      </a:r>
                      <a:r>
                        <a:rPr lang="en-US" sz="1100" baseline="0" dirty="0" err="1"/>
                        <a:t>Haemoglobin</a:t>
                      </a:r>
                      <a:r>
                        <a:rPr lang="en-US" sz="1100" baseline="0" dirty="0"/>
                        <a:t> combines with oxygen, to erythrocytes can transport more oxygen. They have surface area for exposure to oxygen. Small and flexible, allowing them to get into narrow blood vessels and capillaries.</a:t>
                      </a:r>
                      <a:endParaRPr lang="en-GB" sz="1100" dirty="0"/>
                    </a:p>
                  </a:txBody>
                  <a:tcPr/>
                </a:tc>
                <a:extLst>
                  <a:ext uri="{0D108BD9-81ED-4DB2-BD59-A6C34878D82A}">
                    <a16:rowId xmlns:a16="http://schemas.microsoft.com/office/drawing/2014/main" val="2624384632"/>
                  </a:ext>
                </a:extLst>
              </a:tr>
              <a:tr h="370840">
                <a:tc>
                  <a:txBody>
                    <a:bodyPr/>
                    <a:lstStyle/>
                    <a:p>
                      <a:r>
                        <a:rPr lang="en-US" sz="1200" dirty="0"/>
                        <a:t>Leucocytes</a:t>
                      </a:r>
                    </a:p>
                    <a:p>
                      <a:r>
                        <a:rPr lang="en-US" sz="1200" dirty="0"/>
                        <a:t>(white blood cells)</a:t>
                      </a:r>
                    </a:p>
                  </a:txBody>
                  <a:tcPr/>
                </a:tc>
                <a:tc>
                  <a:txBody>
                    <a:bodyPr/>
                    <a:lstStyle/>
                    <a:p>
                      <a:r>
                        <a:rPr lang="en-US" sz="1100" dirty="0"/>
                        <a:t>Cells</a:t>
                      </a:r>
                      <a:r>
                        <a:rPr lang="en-US" sz="1100" baseline="0" dirty="0"/>
                        <a:t> that have a role in </a:t>
                      </a:r>
                      <a:r>
                        <a:rPr lang="en-US" sz="1100" baseline="0" dirty="0" err="1"/>
                        <a:t>defence</a:t>
                      </a:r>
                      <a:r>
                        <a:rPr lang="en-US" sz="1100" baseline="0" dirty="0"/>
                        <a:t> and immunity. Detect abnormal material and destroy it.</a:t>
                      </a:r>
                      <a:endParaRPr lang="en-GB" sz="1100" dirty="0"/>
                    </a:p>
                  </a:txBody>
                  <a:tcPr/>
                </a:tc>
                <a:extLst>
                  <a:ext uri="{0D108BD9-81ED-4DB2-BD59-A6C34878D82A}">
                    <a16:rowId xmlns:a16="http://schemas.microsoft.com/office/drawing/2014/main" val="1617150456"/>
                  </a:ext>
                </a:extLst>
              </a:tr>
              <a:tr h="370840">
                <a:tc>
                  <a:txBody>
                    <a:bodyPr/>
                    <a:lstStyle/>
                    <a:p>
                      <a:r>
                        <a:rPr lang="en-US" sz="1200" dirty="0"/>
                        <a:t>Lymphocytes</a:t>
                      </a:r>
                      <a:endParaRPr lang="en-GB" sz="1200" dirty="0"/>
                    </a:p>
                  </a:txBody>
                  <a:tcPr/>
                </a:tc>
                <a:tc>
                  <a:txBody>
                    <a:bodyPr/>
                    <a:lstStyle/>
                    <a:p>
                      <a:r>
                        <a:rPr lang="en-US" sz="1100" dirty="0"/>
                        <a:t>B-cells produce antibodies to destroy antigens(micro-organisms) like bacteria,</a:t>
                      </a:r>
                      <a:r>
                        <a:rPr lang="en-US" sz="1100" baseline="0" dirty="0"/>
                        <a:t> viruses and toxins.</a:t>
                      </a:r>
                    </a:p>
                    <a:p>
                      <a:r>
                        <a:rPr lang="en-US" sz="1100" baseline="0" dirty="0"/>
                        <a:t>T-cells destroy the body’s own cells that have been taken over by viruses or have become cancerous.</a:t>
                      </a:r>
                      <a:endParaRPr lang="en-GB" sz="1100" dirty="0"/>
                    </a:p>
                  </a:txBody>
                  <a:tcPr/>
                </a:tc>
                <a:extLst>
                  <a:ext uri="{0D108BD9-81ED-4DB2-BD59-A6C34878D82A}">
                    <a16:rowId xmlns:a16="http://schemas.microsoft.com/office/drawing/2014/main" val="3259403533"/>
                  </a:ext>
                </a:extLst>
              </a:tr>
              <a:tr h="370840">
                <a:tc>
                  <a:txBody>
                    <a:bodyPr/>
                    <a:lstStyle/>
                    <a:p>
                      <a:r>
                        <a:rPr lang="en-US" sz="1200" dirty="0"/>
                        <a:t>Neutrophils</a:t>
                      </a:r>
                      <a:endParaRPr lang="en-GB" sz="1200" dirty="0"/>
                    </a:p>
                  </a:txBody>
                  <a:tcPr/>
                </a:tc>
                <a:tc>
                  <a:txBody>
                    <a:bodyPr/>
                    <a:lstStyle/>
                    <a:p>
                      <a:r>
                        <a:rPr lang="en-US" sz="1100" dirty="0"/>
                        <a:t>Protect the body against bacterial infection. Highly mobile and attracted</a:t>
                      </a:r>
                      <a:r>
                        <a:rPr lang="en-US" sz="1100" baseline="0" dirty="0"/>
                        <a:t> to any area of infection by chemicals produced by damaged cells.</a:t>
                      </a:r>
                      <a:endParaRPr lang="en-GB" sz="1100" dirty="0"/>
                    </a:p>
                  </a:txBody>
                  <a:tcPr/>
                </a:tc>
                <a:extLst>
                  <a:ext uri="{0D108BD9-81ED-4DB2-BD59-A6C34878D82A}">
                    <a16:rowId xmlns:a16="http://schemas.microsoft.com/office/drawing/2014/main" val="293005503"/>
                  </a:ext>
                </a:extLst>
              </a:tr>
              <a:tr h="370840">
                <a:tc>
                  <a:txBody>
                    <a:bodyPr/>
                    <a:lstStyle/>
                    <a:p>
                      <a:r>
                        <a:rPr lang="en-US" sz="1200" dirty="0"/>
                        <a:t>Monocytes</a:t>
                      </a:r>
                      <a:endParaRPr lang="en-GB" sz="1200" dirty="0"/>
                    </a:p>
                  </a:txBody>
                  <a:tcPr/>
                </a:tc>
                <a:tc>
                  <a:txBody>
                    <a:bodyPr/>
                    <a:lstStyle/>
                    <a:p>
                      <a:r>
                        <a:rPr lang="en-US" sz="1100" dirty="0"/>
                        <a:t>Part of the immune system. Originally</a:t>
                      </a:r>
                      <a:r>
                        <a:rPr lang="en-US" sz="1100" baseline="0" dirty="0"/>
                        <a:t> formed in the bone marrow, they are released into the blood and tissues. When certain bacteria enter the body, they rush to the site for attack.</a:t>
                      </a:r>
                      <a:endParaRPr lang="en-GB" sz="1100" dirty="0"/>
                    </a:p>
                  </a:txBody>
                  <a:tcPr/>
                </a:tc>
                <a:extLst>
                  <a:ext uri="{0D108BD9-81ED-4DB2-BD59-A6C34878D82A}">
                    <a16:rowId xmlns:a16="http://schemas.microsoft.com/office/drawing/2014/main" val="3069913105"/>
                  </a:ext>
                </a:extLst>
              </a:tr>
              <a:tr h="370840">
                <a:tc>
                  <a:txBody>
                    <a:bodyPr/>
                    <a:lstStyle/>
                    <a:p>
                      <a:r>
                        <a:rPr lang="en-US" sz="1200" dirty="0"/>
                        <a:t>Platelets</a:t>
                      </a:r>
                      <a:endParaRPr lang="en-GB" sz="1200" dirty="0"/>
                    </a:p>
                  </a:txBody>
                  <a:tcPr/>
                </a:tc>
                <a:tc>
                  <a:txBody>
                    <a:bodyPr/>
                    <a:lstStyle/>
                    <a:p>
                      <a:r>
                        <a:rPr lang="en-US" sz="1100" dirty="0"/>
                        <a:t>Help form blood clots by clumping together,</a:t>
                      </a:r>
                      <a:r>
                        <a:rPr lang="en-US" sz="1100" baseline="0" dirty="0"/>
                        <a:t> to slow or stop bleeding and to help wounds heal.</a:t>
                      </a:r>
                      <a:endParaRPr lang="en-GB" sz="1100" dirty="0"/>
                    </a:p>
                  </a:txBody>
                  <a:tcPr/>
                </a:tc>
                <a:extLst>
                  <a:ext uri="{0D108BD9-81ED-4DB2-BD59-A6C34878D82A}">
                    <a16:rowId xmlns:a16="http://schemas.microsoft.com/office/drawing/2014/main" val="3159627329"/>
                  </a:ext>
                </a:extLst>
              </a:tr>
              <a:tr h="370840">
                <a:tc>
                  <a:txBody>
                    <a:bodyPr/>
                    <a:lstStyle/>
                    <a:p>
                      <a:r>
                        <a:rPr lang="en-US" sz="1200" dirty="0"/>
                        <a:t>Plasma</a:t>
                      </a:r>
                      <a:endParaRPr lang="en-GB" sz="1200" dirty="0"/>
                    </a:p>
                  </a:txBody>
                  <a:tcPr/>
                </a:tc>
                <a:tc>
                  <a:txBody>
                    <a:bodyPr/>
                    <a:lstStyle/>
                    <a:p>
                      <a:r>
                        <a:rPr lang="en-US" sz="1100" dirty="0"/>
                        <a:t>Liquid in which the blood cells are suspended. Provides a means of transport or glucose, lipids, amino</a:t>
                      </a:r>
                      <a:r>
                        <a:rPr lang="en-US" sz="1100" baseline="0" dirty="0"/>
                        <a:t> acids, hormones, dissolved food molecules, carbon dioxide and oxygen. Carries proteins including fibrinogen, which helps clotting. Helps with temperature regulation of the body – blood removes heat from tissues such as muscles and circulates around the body.</a:t>
                      </a:r>
                      <a:endParaRPr lang="en-GB" sz="1100" dirty="0"/>
                    </a:p>
                  </a:txBody>
                  <a:tcPr/>
                </a:tc>
                <a:extLst>
                  <a:ext uri="{0D108BD9-81ED-4DB2-BD59-A6C34878D82A}">
                    <a16:rowId xmlns:a16="http://schemas.microsoft.com/office/drawing/2014/main" val="4195184995"/>
                  </a:ext>
                </a:extLst>
              </a:tr>
            </a:tbl>
          </a:graphicData>
        </a:graphic>
      </p:graphicFrame>
    </p:spTree>
    <p:extLst>
      <p:ext uri="{BB962C8B-B14F-4D97-AF65-F5344CB8AC3E}">
        <p14:creationId xmlns:p14="http://schemas.microsoft.com/office/powerpoint/2010/main" val="43191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02" y="265374"/>
            <a:ext cx="2586644" cy="386592"/>
          </a:xfrm>
        </p:spPr>
        <p:style>
          <a:lnRef idx="2">
            <a:schemeClr val="dk1"/>
          </a:lnRef>
          <a:fillRef idx="1">
            <a:schemeClr val="lt1"/>
          </a:fillRef>
          <a:effectRef idx="0">
            <a:schemeClr val="dk1"/>
          </a:effectRef>
          <a:fontRef idx="minor">
            <a:schemeClr val="dk1"/>
          </a:fontRef>
        </p:style>
        <p:txBody>
          <a:bodyPr>
            <a:normAutofit/>
          </a:bodyPr>
          <a:lstStyle/>
          <a:p>
            <a:pPr algn="ctr"/>
            <a:r>
              <a:rPr lang="en-US" sz="1800" b="1" dirty="0"/>
              <a:t>Structure of the heart</a:t>
            </a:r>
            <a:endParaRPr lang="en-GB" sz="1800" b="1" dirty="0"/>
          </a:p>
        </p:txBody>
      </p:sp>
      <p:sp>
        <p:nvSpPr>
          <p:cNvPr id="4" name="TextBox 3"/>
          <p:cNvSpPr txBox="1"/>
          <p:nvPr/>
        </p:nvSpPr>
        <p:spPr>
          <a:xfrm>
            <a:off x="290945" y="931025"/>
            <a:ext cx="4522124" cy="5769033"/>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2" cstate="print"/>
          <a:stretch>
            <a:fillRect/>
          </a:stretch>
        </p:blipFill>
        <p:spPr>
          <a:xfrm>
            <a:off x="931025" y="2321345"/>
            <a:ext cx="2560321" cy="2452255"/>
          </a:xfrm>
          <a:prstGeom prst="rect">
            <a:avLst/>
          </a:prstGeom>
        </p:spPr>
      </p:pic>
      <p:sp>
        <p:nvSpPr>
          <p:cNvPr id="6" name="TextBox 5"/>
          <p:cNvSpPr txBox="1"/>
          <p:nvPr/>
        </p:nvSpPr>
        <p:spPr>
          <a:xfrm>
            <a:off x="299258" y="931025"/>
            <a:ext cx="4513811"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The heart is made up from specialized cardiac muscle that does not tire like other muscles in the body.</a:t>
            </a:r>
          </a:p>
          <a:p>
            <a:endParaRPr lang="en-US" sz="1200" dirty="0"/>
          </a:p>
          <a:p>
            <a:r>
              <a:rPr lang="en-US" sz="1200" dirty="0"/>
              <a:t>The heart is split into 4 chambers: </a:t>
            </a:r>
          </a:p>
          <a:p>
            <a:pPr marL="171450" indent="-171450">
              <a:buFont typeface="Arial" panose="020B0604020202020204" pitchFamily="34" charset="0"/>
              <a:buChar char="•"/>
            </a:pPr>
            <a:r>
              <a:rPr lang="en-US" sz="1200" dirty="0"/>
              <a:t>Two upper chambers are called the right and left ventricles. The left ventricle has the thickest muscular wall as it has to pump blood from the heart to the rest of the body.</a:t>
            </a:r>
            <a:endParaRPr lang="en-GB" sz="1200" dirty="0"/>
          </a:p>
        </p:txBody>
      </p:sp>
      <p:sp>
        <p:nvSpPr>
          <p:cNvPr id="7" name="TextBox 6"/>
          <p:cNvSpPr txBox="1"/>
          <p:nvPr/>
        </p:nvSpPr>
        <p:spPr>
          <a:xfrm>
            <a:off x="2556163" y="4605250"/>
            <a:ext cx="1155469" cy="215444"/>
          </a:xfrm>
          <a:prstGeom prst="rect">
            <a:avLst/>
          </a:prstGeom>
          <a:noFill/>
        </p:spPr>
        <p:txBody>
          <a:bodyPr wrap="square" rtlCol="0">
            <a:spAutoFit/>
          </a:bodyPr>
          <a:lstStyle/>
          <a:p>
            <a:r>
              <a:rPr lang="en-US" sz="800" dirty="0"/>
              <a:t>Cardiac muscle</a:t>
            </a:r>
            <a:endParaRPr lang="en-GB" sz="800" dirty="0"/>
          </a:p>
        </p:txBody>
      </p:sp>
      <p:cxnSp>
        <p:nvCxnSpPr>
          <p:cNvPr id="9" name="Straight Connector 8"/>
          <p:cNvCxnSpPr/>
          <p:nvPr/>
        </p:nvCxnSpPr>
        <p:spPr>
          <a:xfrm>
            <a:off x="2751513" y="4468191"/>
            <a:ext cx="149629" cy="14962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0945" y="4820694"/>
            <a:ext cx="4513811"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Each of the four chambers has a major blood vessel entering or leaving it.</a:t>
            </a:r>
          </a:p>
          <a:p>
            <a:pPr marL="285750" indent="-285750">
              <a:buFont typeface="Arial" panose="020B0604020202020204" pitchFamily="34" charset="0"/>
              <a:buChar char="•"/>
            </a:pPr>
            <a:r>
              <a:rPr lang="en-US" sz="1200" b="1" dirty="0">
                <a:solidFill>
                  <a:srgbClr val="7030A0"/>
                </a:solidFill>
              </a:rPr>
              <a:t>Aorta</a:t>
            </a:r>
            <a:r>
              <a:rPr lang="en-US" sz="1200" dirty="0">
                <a:solidFill>
                  <a:schemeClr val="tx1"/>
                </a:solidFill>
              </a:rPr>
              <a:t> – this is the main artery of the body; it leaves the heart from the left ventricle.</a:t>
            </a:r>
          </a:p>
          <a:p>
            <a:pPr marL="285750" indent="-285750">
              <a:buFont typeface="Arial" panose="020B0604020202020204" pitchFamily="34" charset="0"/>
              <a:buChar char="•"/>
            </a:pPr>
            <a:r>
              <a:rPr lang="en-US" sz="1200" b="1" dirty="0">
                <a:solidFill>
                  <a:srgbClr val="7030A0"/>
                </a:solidFill>
              </a:rPr>
              <a:t>Pulmonary artery </a:t>
            </a:r>
            <a:r>
              <a:rPr lang="en-US" sz="1200" dirty="0">
                <a:solidFill>
                  <a:schemeClr val="tx1"/>
                </a:solidFill>
              </a:rPr>
              <a:t>– carries deoxygenated blood from the heart to the lungs.</a:t>
            </a:r>
          </a:p>
          <a:p>
            <a:pPr marL="285750" indent="-285750">
              <a:buFont typeface="Arial" panose="020B0604020202020204" pitchFamily="34" charset="0"/>
              <a:buChar char="•"/>
            </a:pPr>
            <a:r>
              <a:rPr lang="en-US" sz="1200" b="1" dirty="0">
                <a:solidFill>
                  <a:srgbClr val="7030A0"/>
                </a:solidFill>
              </a:rPr>
              <a:t>Vena cava </a:t>
            </a:r>
            <a:r>
              <a:rPr lang="en-US" sz="1200" dirty="0">
                <a:solidFill>
                  <a:schemeClr val="tx1"/>
                </a:solidFill>
              </a:rPr>
              <a:t>– the superior (anterior) vena cava is one of the largest veins in the body.</a:t>
            </a:r>
          </a:p>
          <a:p>
            <a:pPr marL="285750" indent="-285750">
              <a:buFont typeface="Arial" panose="020B0604020202020204" pitchFamily="34" charset="0"/>
              <a:buChar char="•"/>
            </a:pPr>
            <a:r>
              <a:rPr lang="en-US" sz="1200" b="1" dirty="0">
                <a:solidFill>
                  <a:srgbClr val="7030A0"/>
                </a:solidFill>
              </a:rPr>
              <a:t>Pulmonary vein </a:t>
            </a:r>
            <a:r>
              <a:rPr lang="en-US" sz="1200" dirty="0">
                <a:solidFill>
                  <a:schemeClr val="tx1"/>
                </a:solidFill>
              </a:rPr>
              <a:t>– carries oxygenated blood from the lungs to the left atrium of the heart.</a:t>
            </a:r>
          </a:p>
        </p:txBody>
      </p:sp>
      <p:sp>
        <p:nvSpPr>
          <p:cNvPr id="12" name="TextBox 11"/>
          <p:cNvSpPr txBox="1"/>
          <p:nvPr/>
        </p:nvSpPr>
        <p:spPr>
          <a:xfrm>
            <a:off x="299258" y="2934393"/>
            <a:ext cx="1030778" cy="646331"/>
          </a:xfrm>
          <a:prstGeom prst="rect">
            <a:avLst/>
          </a:prstGeom>
          <a:noFill/>
        </p:spPr>
        <p:txBody>
          <a:bodyPr wrap="square" rtlCol="0">
            <a:spAutoFit/>
          </a:bodyPr>
          <a:lstStyle/>
          <a:p>
            <a:r>
              <a:rPr lang="en-US" sz="1200" dirty="0"/>
              <a:t>The structure of the human heart.</a:t>
            </a:r>
            <a:endParaRPr lang="en-GB" sz="1200" dirty="0"/>
          </a:p>
        </p:txBody>
      </p:sp>
      <p:sp>
        <p:nvSpPr>
          <p:cNvPr id="13" name="TextBox 12"/>
          <p:cNvSpPr txBox="1"/>
          <p:nvPr/>
        </p:nvSpPr>
        <p:spPr>
          <a:xfrm>
            <a:off x="3524597" y="2494161"/>
            <a:ext cx="1321723"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Exam tip – make sure you know the correct names and position of the main parts in the diagram. It will help you get full marks if you have to label a diagram of the heart.</a:t>
            </a:r>
            <a:endParaRPr lang="en-GB" sz="1200" dirty="0"/>
          </a:p>
        </p:txBody>
      </p:sp>
      <p:sp>
        <p:nvSpPr>
          <p:cNvPr id="16" name="TextBox 15"/>
          <p:cNvSpPr txBox="1"/>
          <p:nvPr/>
        </p:nvSpPr>
        <p:spPr>
          <a:xfrm>
            <a:off x="7173884" y="282633"/>
            <a:ext cx="2743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t>Function of the heart</a:t>
            </a:r>
            <a:endParaRPr lang="en-GB" b="1" dirty="0"/>
          </a:p>
        </p:txBody>
      </p:sp>
      <p:sp>
        <p:nvSpPr>
          <p:cNvPr id="17" name="TextBox 16"/>
          <p:cNvSpPr txBox="1"/>
          <p:nvPr/>
        </p:nvSpPr>
        <p:spPr>
          <a:xfrm>
            <a:off x="5353396" y="763385"/>
            <a:ext cx="650886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The heart is sometimes referred to as a double pump. It pumps blood through two separate circulatory systems, the pulmonary and the systemic circulation:</a:t>
            </a:r>
          </a:p>
          <a:p>
            <a:pPr marL="171450" indent="-171450">
              <a:buFont typeface="Arial" panose="020B0604020202020204" pitchFamily="34" charset="0"/>
              <a:buChar char="•"/>
            </a:pPr>
            <a:r>
              <a:rPr lang="en-US" sz="1200" b="1" dirty="0">
                <a:solidFill>
                  <a:srgbClr val="0070C0"/>
                </a:solidFill>
              </a:rPr>
              <a:t>Pulmonary</a:t>
            </a:r>
            <a:r>
              <a:rPr lang="en-US" sz="1200" dirty="0"/>
              <a:t> – the right side od the heart receives </a:t>
            </a:r>
            <a:r>
              <a:rPr lang="en-US" sz="1200" b="1" dirty="0" err="1">
                <a:solidFill>
                  <a:srgbClr val="7030A0"/>
                </a:solidFill>
              </a:rPr>
              <a:t>deoxygentated</a:t>
            </a:r>
            <a:r>
              <a:rPr lang="en-US" sz="1200" b="1" dirty="0">
                <a:solidFill>
                  <a:srgbClr val="7030A0"/>
                </a:solidFill>
              </a:rPr>
              <a:t> blood </a:t>
            </a:r>
            <a:r>
              <a:rPr lang="en-US" sz="1200" dirty="0"/>
              <a:t>from the body and pumps it to the lungs.</a:t>
            </a:r>
          </a:p>
          <a:p>
            <a:pPr marL="171450" indent="-171450">
              <a:buFont typeface="Arial" panose="020B0604020202020204" pitchFamily="34" charset="0"/>
              <a:buChar char="•"/>
            </a:pPr>
            <a:r>
              <a:rPr lang="en-US" sz="1200" b="1" dirty="0">
                <a:solidFill>
                  <a:srgbClr val="FF0000"/>
                </a:solidFill>
              </a:rPr>
              <a:t>Systemic</a:t>
            </a:r>
            <a:r>
              <a:rPr lang="en-US" sz="1200" dirty="0"/>
              <a:t> – the left side of the heart receives </a:t>
            </a:r>
            <a:r>
              <a:rPr lang="en-US" sz="1200" b="1" dirty="0">
                <a:solidFill>
                  <a:srgbClr val="7030A0"/>
                </a:solidFill>
              </a:rPr>
              <a:t>oxygenated blood </a:t>
            </a:r>
            <a:r>
              <a:rPr lang="en-US" sz="1200" dirty="0"/>
              <a:t>from the lungs and pumps to the rest of the body.</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03"/>
          <a:stretch/>
        </p:blipFill>
        <p:spPr bwMode="auto">
          <a:xfrm>
            <a:off x="5353394" y="1990904"/>
            <a:ext cx="4259339" cy="470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612733" y="2175656"/>
            <a:ext cx="2249529" cy="43396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Blood flows through the heart as follows:</a:t>
            </a:r>
          </a:p>
          <a:p>
            <a:pPr marL="171450" indent="-171450">
              <a:buFont typeface="Arial" panose="020B0604020202020204" pitchFamily="34" charset="0"/>
              <a:buChar char="•"/>
            </a:pPr>
            <a:r>
              <a:rPr lang="en-GB" sz="1200" dirty="0"/>
              <a:t>Blood from the lungs, which is </a:t>
            </a:r>
            <a:r>
              <a:rPr lang="en-GB" sz="1200" b="1" dirty="0">
                <a:solidFill>
                  <a:srgbClr val="FF0000"/>
                </a:solidFill>
              </a:rPr>
              <a:t>oxygenated</a:t>
            </a:r>
            <a:r>
              <a:rPr lang="en-GB" sz="1200" b="1" dirty="0">
                <a:solidFill>
                  <a:schemeClr val="tx1"/>
                </a:solidFill>
              </a:rPr>
              <a:t>, </a:t>
            </a:r>
            <a:r>
              <a:rPr lang="en-GB" sz="1200" dirty="0">
                <a:solidFill>
                  <a:schemeClr val="tx1"/>
                </a:solidFill>
              </a:rPr>
              <a:t>returns to the heart via the </a:t>
            </a:r>
            <a:r>
              <a:rPr lang="en-GB" sz="1200" dirty="0">
                <a:solidFill>
                  <a:srgbClr val="002060"/>
                </a:solidFill>
              </a:rPr>
              <a:t>pulmonary vein </a:t>
            </a:r>
            <a:r>
              <a:rPr lang="en-GB" sz="1200" dirty="0">
                <a:solidFill>
                  <a:schemeClr val="tx1"/>
                </a:solidFill>
              </a:rPr>
              <a:t>and enters </a:t>
            </a:r>
            <a:r>
              <a:rPr lang="en-GB" sz="1200" dirty="0">
                <a:solidFill>
                  <a:srgbClr val="002060"/>
                </a:solidFill>
              </a:rPr>
              <a:t>the left atrium.</a:t>
            </a:r>
          </a:p>
          <a:p>
            <a:pPr marL="171450" indent="-171450">
              <a:buFont typeface="Arial" panose="020B0604020202020204" pitchFamily="34" charset="0"/>
              <a:buChar char="•"/>
            </a:pPr>
            <a:r>
              <a:rPr lang="en-GB" sz="1200" dirty="0">
                <a:solidFill>
                  <a:schemeClr val="tx1"/>
                </a:solidFill>
              </a:rPr>
              <a:t>Blood passes through the bicuspid (mitral) valve into the lest ventricle.</a:t>
            </a:r>
          </a:p>
          <a:p>
            <a:pPr marL="171450" indent="-171450">
              <a:buFont typeface="Arial" panose="020B0604020202020204" pitchFamily="34" charset="0"/>
              <a:buChar char="•"/>
            </a:pPr>
            <a:r>
              <a:rPr lang="en-GB" sz="1200" dirty="0">
                <a:solidFill>
                  <a:schemeClr val="tx1"/>
                </a:solidFill>
              </a:rPr>
              <a:t>Blood is forced out of the aorta and carries </a:t>
            </a:r>
            <a:r>
              <a:rPr lang="en-GB" sz="1200" b="1" dirty="0">
                <a:solidFill>
                  <a:srgbClr val="FF0000"/>
                </a:solidFill>
              </a:rPr>
              <a:t>oxygenated</a:t>
            </a:r>
            <a:r>
              <a:rPr lang="en-GB" sz="1200" b="1" dirty="0">
                <a:solidFill>
                  <a:srgbClr val="7030A0"/>
                </a:solidFill>
              </a:rPr>
              <a:t> </a:t>
            </a:r>
            <a:r>
              <a:rPr lang="en-GB" sz="1200" dirty="0">
                <a:solidFill>
                  <a:schemeClr val="tx1"/>
                </a:solidFill>
              </a:rPr>
              <a:t>blood to the rest of the body.</a:t>
            </a:r>
          </a:p>
          <a:p>
            <a:pPr marL="171450" indent="-171450">
              <a:buFont typeface="Arial" panose="020B0604020202020204" pitchFamily="34" charset="0"/>
              <a:buChar char="•"/>
            </a:pPr>
            <a:r>
              <a:rPr lang="en-GB" sz="1200" b="1" dirty="0">
                <a:solidFill>
                  <a:srgbClr val="0070C0"/>
                </a:solidFill>
              </a:rPr>
              <a:t>Deoxygenated </a:t>
            </a:r>
            <a:r>
              <a:rPr lang="en-GB" sz="1200" dirty="0">
                <a:solidFill>
                  <a:schemeClr val="tx1"/>
                </a:solidFill>
              </a:rPr>
              <a:t>blood returns from the body to the </a:t>
            </a:r>
            <a:r>
              <a:rPr lang="en-GB" sz="1200" dirty="0">
                <a:solidFill>
                  <a:srgbClr val="002060"/>
                </a:solidFill>
              </a:rPr>
              <a:t>right atrium via the superior </a:t>
            </a:r>
            <a:r>
              <a:rPr lang="en-GB" sz="1200" dirty="0">
                <a:solidFill>
                  <a:schemeClr val="tx1"/>
                </a:solidFill>
              </a:rPr>
              <a:t>and inferior vena cava.</a:t>
            </a:r>
          </a:p>
          <a:p>
            <a:pPr marL="171450" indent="-171450">
              <a:buFont typeface="Arial" panose="020B0604020202020204" pitchFamily="34" charset="0"/>
              <a:buChar char="•"/>
            </a:pPr>
            <a:r>
              <a:rPr lang="en-GB" sz="1200" dirty="0">
                <a:solidFill>
                  <a:schemeClr val="tx1"/>
                </a:solidFill>
              </a:rPr>
              <a:t>The blood is then squeezed through the </a:t>
            </a:r>
            <a:r>
              <a:rPr lang="en-GB" sz="1200" dirty="0">
                <a:solidFill>
                  <a:srgbClr val="002060"/>
                </a:solidFill>
              </a:rPr>
              <a:t>tricuspid</a:t>
            </a:r>
            <a:r>
              <a:rPr lang="en-GB" sz="1200" dirty="0">
                <a:solidFill>
                  <a:schemeClr val="tx1"/>
                </a:solidFill>
              </a:rPr>
              <a:t> valve into the right ventricle.</a:t>
            </a:r>
          </a:p>
          <a:p>
            <a:pPr marL="171450" indent="-171450">
              <a:buFont typeface="Arial" panose="020B0604020202020204" pitchFamily="34" charset="0"/>
              <a:buChar char="•"/>
            </a:pPr>
            <a:r>
              <a:rPr lang="en-GB" sz="1200" dirty="0">
                <a:solidFill>
                  <a:schemeClr val="tx1"/>
                </a:solidFill>
              </a:rPr>
              <a:t>Blood is forced through the </a:t>
            </a:r>
            <a:r>
              <a:rPr lang="en-GB" sz="1200" dirty="0">
                <a:solidFill>
                  <a:srgbClr val="002060"/>
                </a:solidFill>
              </a:rPr>
              <a:t>pulmonary artery, </a:t>
            </a:r>
            <a:r>
              <a:rPr lang="en-GB" sz="1200" dirty="0">
                <a:solidFill>
                  <a:schemeClr val="tx1"/>
                </a:solidFill>
              </a:rPr>
              <a:t>which carries the </a:t>
            </a:r>
            <a:r>
              <a:rPr lang="en-GB" sz="1200" b="1" dirty="0">
                <a:solidFill>
                  <a:srgbClr val="0070C0"/>
                </a:solidFill>
              </a:rPr>
              <a:t>deoxygenated</a:t>
            </a:r>
            <a:r>
              <a:rPr lang="en-GB" sz="1200" dirty="0">
                <a:solidFill>
                  <a:schemeClr val="tx1"/>
                </a:solidFill>
              </a:rPr>
              <a:t> blood to the lungs.</a:t>
            </a:r>
          </a:p>
        </p:txBody>
      </p:sp>
    </p:spTree>
    <p:extLst>
      <p:ext uri="{BB962C8B-B14F-4D97-AF65-F5344CB8AC3E}">
        <p14:creationId xmlns:p14="http://schemas.microsoft.com/office/powerpoint/2010/main" val="377732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417320" cy="473075"/>
          </a:xfrm>
        </p:spPr>
        <p:style>
          <a:lnRef idx="2">
            <a:schemeClr val="dk1"/>
          </a:lnRef>
          <a:fillRef idx="1">
            <a:schemeClr val="lt1"/>
          </a:fillRef>
          <a:effectRef idx="0">
            <a:schemeClr val="dk1"/>
          </a:effectRef>
          <a:fontRef idx="minor">
            <a:schemeClr val="dk1"/>
          </a:fontRef>
        </p:style>
        <p:txBody>
          <a:bodyPr>
            <a:normAutofit/>
          </a:bodyPr>
          <a:lstStyle/>
          <a:p>
            <a:r>
              <a:rPr lang="en-GB" sz="1600" b="1" dirty="0"/>
              <a:t>Cardiac Cycle</a:t>
            </a:r>
          </a:p>
        </p:txBody>
      </p:sp>
      <p:sp>
        <p:nvSpPr>
          <p:cNvPr id="4" name="TextBox 3"/>
          <p:cNvSpPr txBox="1"/>
          <p:nvPr/>
        </p:nvSpPr>
        <p:spPr>
          <a:xfrm>
            <a:off x="182880" y="975360"/>
            <a:ext cx="4642484"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At rest a healthy adult heart is likely to beat at a rate of 80 to 80 beats per minute. </a:t>
            </a:r>
          </a:p>
          <a:p>
            <a:pPr marL="171450" indent="-171450">
              <a:buFont typeface="Arial" panose="020B0604020202020204" pitchFamily="34" charset="0"/>
              <a:buChar char="•"/>
            </a:pPr>
            <a:r>
              <a:rPr lang="en-GB" sz="1200" dirty="0"/>
              <a:t>During each heartbeat or ‘cardiac cycle’ the heart contracts (systole) and then relaxes (diastole). </a:t>
            </a:r>
          </a:p>
          <a:p>
            <a:pPr marL="171450" indent="-171450">
              <a:buFont typeface="Arial" panose="020B0604020202020204" pitchFamily="34" charset="0"/>
              <a:buChar char="•"/>
            </a:pPr>
            <a:r>
              <a:rPr lang="en-GB" sz="1200" dirty="0"/>
              <a:t>On average the cardiac cycle is repeated 70 times a minute.</a:t>
            </a:r>
          </a:p>
          <a:p>
            <a:pPr marL="171450" indent="-171450">
              <a:buFont typeface="Arial" panose="020B0604020202020204" pitchFamily="34" charset="0"/>
              <a:buChar char="•"/>
            </a:pPr>
            <a:endParaRPr lang="en-GB" sz="1200" dirty="0"/>
          </a:p>
          <a:p>
            <a:r>
              <a:rPr lang="en-GB" sz="1200" dirty="0"/>
              <a:t>Stages of the cardiac cycle:</a:t>
            </a:r>
          </a:p>
          <a:p>
            <a:pPr marL="171450" indent="-171450">
              <a:buFont typeface="Arial" panose="020B0604020202020204" pitchFamily="34" charset="0"/>
              <a:buChar char="•"/>
            </a:pPr>
            <a:r>
              <a:rPr lang="en-GB" sz="1200" b="1" dirty="0">
                <a:solidFill>
                  <a:srgbClr val="7030A0"/>
                </a:solidFill>
              </a:rPr>
              <a:t>Atrial systole </a:t>
            </a:r>
            <a:r>
              <a:rPr lang="en-GB" sz="1200" dirty="0">
                <a:solidFill>
                  <a:schemeClr val="tx1"/>
                </a:solidFill>
              </a:rPr>
              <a:t>- contraction of the right and left atria.</a:t>
            </a:r>
          </a:p>
          <a:p>
            <a:pPr marL="171450" indent="-171450">
              <a:buFont typeface="Arial" panose="020B0604020202020204" pitchFamily="34" charset="0"/>
              <a:buChar char="•"/>
            </a:pPr>
            <a:r>
              <a:rPr lang="en-GB" sz="1200" b="1" dirty="0">
                <a:solidFill>
                  <a:srgbClr val="7030A0"/>
                </a:solidFill>
              </a:rPr>
              <a:t>Ventricular systole </a:t>
            </a:r>
            <a:r>
              <a:rPr lang="en-GB" sz="1200" dirty="0">
                <a:solidFill>
                  <a:schemeClr val="tx1"/>
                </a:solidFill>
              </a:rPr>
              <a:t>– contraction of ventricles.</a:t>
            </a:r>
          </a:p>
          <a:p>
            <a:pPr marL="171450" indent="-171450">
              <a:buFont typeface="Arial" panose="020B0604020202020204" pitchFamily="34" charset="0"/>
              <a:buChar char="•"/>
            </a:pPr>
            <a:r>
              <a:rPr lang="en-GB" sz="1200" b="1" dirty="0">
                <a:solidFill>
                  <a:srgbClr val="7030A0"/>
                </a:solidFill>
              </a:rPr>
              <a:t>Complete cardiac diastole</a:t>
            </a:r>
            <a:r>
              <a:rPr lang="en-GB" sz="1200" b="1" dirty="0">
                <a:solidFill>
                  <a:schemeClr val="tx1"/>
                </a:solidFill>
              </a:rPr>
              <a:t> - </a:t>
            </a:r>
            <a:r>
              <a:rPr lang="en-GB" sz="1200" b="1" dirty="0">
                <a:solidFill>
                  <a:srgbClr val="7030A0"/>
                </a:solidFill>
              </a:rPr>
              <a:t> </a:t>
            </a:r>
            <a:r>
              <a:rPr lang="en-GB" sz="1200" dirty="0">
                <a:solidFill>
                  <a:schemeClr val="tx1"/>
                </a:solidFill>
              </a:rPr>
              <a:t>relaxation of the atria and ventricles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79" y="3021032"/>
            <a:ext cx="4642485" cy="353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81600" y="421362"/>
            <a:ext cx="6766560"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Location and role of the sinoatrial(SA) node:</a:t>
            </a:r>
          </a:p>
          <a:p>
            <a:pPr marL="171450" indent="-171450">
              <a:buFont typeface="Arial" panose="020B0604020202020204" pitchFamily="34" charset="0"/>
              <a:buChar char="•"/>
            </a:pPr>
            <a:r>
              <a:rPr lang="en-GB" sz="1200" dirty="0"/>
              <a:t>The SA node is situated in the upper wall of the right atrium of the heart. </a:t>
            </a:r>
          </a:p>
          <a:p>
            <a:pPr marL="171450" indent="-171450">
              <a:buFont typeface="Arial" panose="020B0604020202020204" pitchFamily="34" charset="0"/>
              <a:buChar char="•"/>
            </a:pPr>
            <a:r>
              <a:rPr lang="en-GB" sz="1200" dirty="0"/>
              <a:t>It is known as the ‘pacemaker’ and is responsible for setting the rhythm of the heart.</a:t>
            </a:r>
          </a:p>
          <a:p>
            <a:pPr marL="171450" indent="-171450">
              <a:buFont typeface="Arial" panose="020B0604020202020204" pitchFamily="34" charset="0"/>
              <a:buChar char="•"/>
            </a:pPr>
            <a:r>
              <a:rPr lang="en-GB" sz="1200" dirty="0"/>
              <a:t>It ensures both Atria contract simultaneously.</a:t>
            </a:r>
          </a:p>
          <a:p>
            <a:pPr marL="171450" indent="-171450">
              <a:buFont typeface="Arial" panose="020B0604020202020204" pitchFamily="34" charset="0"/>
              <a:buChar char="•"/>
            </a:pPr>
            <a:endParaRPr lang="en-GB" sz="1200" dirty="0"/>
          </a:p>
          <a:p>
            <a:r>
              <a:rPr lang="en-GB" sz="1200" dirty="0"/>
              <a:t>Location and role od the atrioventricular (AV) node:</a:t>
            </a:r>
          </a:p>
          <a:p>
            <a:pPr marL="171450" indent="-171450">
              <a:buFont typeface="Arial" panose="020B0604020202020204" pitchFamily="34" charset="0"/>
              <a:buChar char="•"/>
            </a:pPr>
            <a:r>
              <a:rPr lang="en-GB" sz="1200" dirty="0"/>
              <a:t>The AV node is situated at the bottom of the right atrium of the heart.</a:t>
            </a:r>
          </a:p>
          <a:p>
            <a:pPr marL="171450" indent="-171450">
              <a:buFont typeface="Arial" panose="020B0604020202020204" pitchFamily="34" charset="0"/>
              <a:buChar char="•"/>
            </a:pPr>
            <a:r>
              <a:rPr lang="en-GB" sz="1200" dirty="0"/>
              <a:t>It is responsible for delaying the electrical impulses it receives from the heart.</a:t>
            </a:r>
          </a:p>
          <a:p>
            <a:pPr marL="171450" indent="-171450">
              <a:buFont typeface="Arial" panose="020B0604020202020204" pitchFamily="34" charset="0"/>
              <a:buChar char="•"/>
            </a:pPr>
            <a:r>
              <a:rPr lang="en-GB" sz="1200" dirty="0"/>
              <a:t>The delay allows time for blood to empty out of the atria into the ventricles.</a:t>
            </a:r>
          </a:p>
          <a:p>
            <a:pPr marL="171450" indent="-171450">
              <a:buFont typeface="Arial" panose="020B0604020202020204" pitchFamily="34" charset="0"/>
              <a:buChar char="•"/>
            </a:pPr>
            <a:endParaRPr lang="en-GB" sz="1200" dirty="0"/>
          </a:p>
          <a:p>
            <a:r>
              <a:rPr lang="en-GB" sz="1200" dirty="0"/>
              <a:t>Purkinje fibres (also known as </a:t>
            </a:r>
            <a:r>
              <a:rPr lang="en-GB" sz="1200" dirty="0" err="1"/>
              <a:t>Purkyne</a:t>
            </a:r>
            <a:r>
              <a:rPr lang="en-GB" sz="1200" dirty="0"/>
              <a:t>)</a:t>
            </a:r>
          </a:p>
          <a:p>
            <a:pPr marL="171450" indent="-171450">
              <a:buFont typeface="Arial" panose="020B0604020202020204" pitchFamily="34" charset="0"/>
              <a:buChar char="•"/>
            </a:pPr>
            <a:r>
              <a:rPr lang="en-GB" sz="1200" dirty="0"/>
              <a:t>Very fine specialised cardiac muscle fibres that rapidly transmit impulses from the atrioventricular node to the ventricles.</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38285" y="3559493"/>
            <a:ext cx="2809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3032116"/>
            <a:ext cx="3825240" cy="36009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An </a:t>
            </a:r>
            <a:r>
              <a:rPr lang="en-GB" sz="1200" b="1" dirty="0">
                <a:solidFill>
                  <a:srgbClr val="7030A0"/>
                </a:solidFill>
              </a:rPr>
              <a:t>electrocardiogram</a:t>
            </a:r>
            <a:r>
              <a:rPr lang="en-GB" sz="1200" dirty="0"/>
              <a:t> (ECG) trace shows the spread of the electrical signal generated by the SA node as it travels through the atria, the AV node and the ventricles. A normal ECG can be see in the diagram on the right – it shows five waves named P, Q, R, S and T.</a:t>
            </a:r>
          </a:p>
          <a:p>
            <a:endParaRPr lang="en-US" sz="1200" dirty="0"/>
          </a:p>
          <a:p>
            <a:r>
              <a:rPr lang="en-US" sz="1200" b="1" dirty="0"/>
              <a:t>What does the ECG tell us about what is happening in the heart?</a:t>
            </a:r>
          </a:p>
          <a:p>
            <a:pPr marL="171450" indent="-171450">
              <a:buFont typeface="Arial" panose="020B0604020202020204" pitchFamily="34" charset="0"/>
              <a:buChar char="•"/>
            </a:pPr>
            <a:r>
              <a:rPr lang="en-US" sz="1200" dirty="0"/>
              <a:t>The waves represent the electrical activity of the heart.</a:t>
            </a:r>
          </a:p>
          <a:p>
            <a:pPr marL="171450" indent="-171450">
              <a:buFont typeface="Arial" panose="020B0604020202020204" pitchFamily="34" charset="0"/>
              <a:buChar char="•"/>
            </a:pPr>
            <a:r>
              <a:rPr lang="en-US" sz="1200" dirty="0"/>
              <a:t>The different sections represent different activities within the heart.</a:t>
            </a:r>
          </a:p>
          <a:p>
            <a:pPr marL="171450" indent="-171450">
              <a:buFont typeface="Arial" panose="020B0604020202020204" pitchFamily="34" charset="0"/>
              <a:buChar char="•"/>
            </a:pPr>
            <a:r>
              <a:rPr lang="en-US" sz="1200" dirty="0"/>
              <a:t>The P wave at the beginning shows the atrial contraction.</a:t>
            </a:r>
          </a:p>
          <a:p>
            <a:pPr marL="171450" indent="-171450">
              <a:buFont typeface="Arial" panose="020B0604020202020204" pitchFamily="34" charset="0"/>
              <a:buChar char="•"/>
            </a:pPr>
            <a:r>
              <a:rPr lang="en-US" sz="1200" dirty="0"/>
              <a:t>The QRS complex shoes the ventricular contraction (systole)</a:t>
            </a:r>
          </a:p>
          <a:p>
            <a:pPr marL="171450" indent="-171450">
              <a:buFont typeface="Arial" panose="020B0604020202020204" pitchFamily="34" charset="0"/>
              <a:buChar char="•"/>
            </a:pPr>
            <a:r>
              <a:rPr lang="en-US" sz="1200" dirty="0"/>
              <a:t>The T wave shows the ventricles relaxing (diastole)</a:t>
            </a:r>
          </a:p>
          <a:p>
            <a:pPr marL="171450" indent="-171450">
              <a:buFont typeface="Arial" panose="020B0604020202020204" pitchFamily="34" charset="0"/>
              <a:buChar char="•"/>
            </a:pPr>
            <a:r>
              <a:rPr lang="en-US" sz="1200" dirty="0"/>
              <a:t>If the waves are disordered or out of rhythm, the ECG indicates which part of the heartbeat is problematic.</a:t>
            </a:r>
          </a:p>
          <a:p>
            <a:pPr marL="171450" indent="-171450">
              <a:buFont typeface="Arial" panose="020B0604020202020204" pitchFamily="34" charset="0"/>
              <a:buChar char="•"/>
            </a:pPr>
            <a:endParaRPr lang="en-GB" sz="1200" dirty="0"/>
          </a:p>
        </p:txBody>
      </p:sp>
      <p:sp>
        <p:nvSpPr>
          <p:cNvPr id="3" name="TextBox 2"/>
          <p:cNvSpPr txBox="1"/>
          <p:nvPr/>
        </p:nvSpPr>
        <p:spPr>
          <a:xfrm>
            <a:off x="9678698" y="3158836"/>
            <a:ext cx="17290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A normal ECG trace</a:t>
            </a:r>
            <a:endParaRPr lang="en-GB" sz="1200" b="1" dirty="0"/>
          </a:p>
        </p:txBody>
      </p:sp>
      <p:sp>
        <p:nvSpPr>
          <p:cNvPr id="7" name="TextBox 6"/>
          <p:cNvSpPr txBox="1"/>
          <p:nvPr/>
        </p:nvSpPr>
        <p:spPr>
          <a:xfrm>
            <a:off x="9443258" y="5394960"/>
            <a:ext cx="2369127"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Exam Tip:</a:t>
            </a:r>
          </a:p>
          <a:p>
            <a:r>
              <a:rPr lang="en-US" sz="1200" dirty="0"/>
              <a:t>Make sure you learn the position of the SA an AV nodes and the Purkinje </a:t>
            </a:r>
            <a:r>
              <a:rPr lang="en-US" sz="1200" dirty="0" err="1"/>
              <a:t>fibres</a:t>
            </a:r>
            <a:r>
              <a:rPr lang="en-US" sz="1200" dirty="0"/>
              <a:t> so you can label them on a diagram of a heart.</a:t>
            </a:r>
            <a:endParaRPr lang="en-GB" sz="1200" dirty="0"/>
          </a:p>
        </p:txBody>
      </p:sp>
    </p:spTree>
    <p:extLst>
      <p:ext uri="{BB962C8B-B14F-4D97-AF65-F5344CB8AC3E}">
        <p14:creationId xmlns:p14="http://schemas.microsoft.com/office/powerpoint/2010/main" val="642330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56812"/>
            <a:ext cx="3268287" cy="524337"/>
          </a:xfrm>
        </p:spPr>
        <p:style>
          <a:lnRef idx="2">
            <a:schemeClr val="dk1"/>
          </a:lnRef>
          <a:fillRef idx="1">
            <a:schemeClr val="lt1"/>
          </a:fillRef>
          <a:effectRef idx="0">
            <a:schemeClr val="dk1"/>
          </a:effectRef>
          <a:fontRef idx="minor">
            <a:schemeClr val="dk1"/>
          </a:fontRef>
        </p:style>
        <p:txBody>
          <a:bodyPr>
            <a:normAutofit/>
          </a:bodyPr>
          <a:lstStyle/>
          <a:p>
            <a:r>
              <a:rPr lang="en-US" sz="1200" b="1" dirty="0"/>
              <a:t>Types, structure and functions of blood vessels.</a:t>
            </a:r>
            <a:endParaRPr lang="en-GB" sz="1200" b="1" dirty="0"/>
          </a:p>
        </p:txBody>
      </p:sp>
      <p:sp>
        <p:nvSpPr>
          <p:cNvPr id="4" name="TextBox 3"/>
          <p:cNvSpPr txBox="1"/>
          <p:nvPr/>
        </p:nvSpPr>
        <p:spPr>
          <a:xfrm>
            <a:off x="290946" y="1113905"/>
            <a:ext cx="4156364"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Arteries, veins and capillaries are the three different types of blood vessels that together make up the transport system for blood.</a:t>
            </a:r>
          </a:p>
          <a:p>
            <a:endParaRPr lang="en-US" sz="1200" dirty="0"/>
          </a:p>
          <a:p>
            <a:r>
              <a:rPr lang="en-US" sz="1200" dirty="0"/>
              <a:t>The blood moves around the body in the following sequence:</a:t>
            </a:r>
          </a:p>
          <a:p>
            <a:endParaRPr lang="en-US" sz="1200" dirty="0"/>
          </a:p>
          <a:p>
            <a:endParaRPr lang="en-GB" sz="1200" dirty="0"/>
          </a:p>
        </p:txBody>
      </p:sp>
      <p:sp>
        <p:nvSpPr>
          <p:cNvPr id="5" name="Right Arrow 4"/>
          <p:cNvSpPr/>
          <p:nvPr/>
        </p:nvSpPr>
        <p:spPr>
          <a:xfrm>
            <a:off x="766848" y="2186247"/>
            <a:ext cx="334587"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1672929" y="2186247"/>
            <a:ext cx="361603"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2776451" y="2187141"/>
            <a:ext cx="340794" cy="181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665913" y="2186247"/>
            <a:ext cx="324196"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950645" y="2138293"/>
            <a:ext cx="613063" cy="276999"/>
          </a:xfrm>
          <a:prstGeom prst="rect">
            <a:avLst/>
          </a:prstGeom>
          <a:noFill/>
        </p:spPr>
        <p:txBody>
          <a:bodyPr wrap="square" rtlCol="0">
            <a:spAutoFit/>
          </a:bodyPr>
          <a:lstStyle/>
          <a:p>
            <a:r>
              <a:rPr lang="en-US" sz="1200" dirty="0"/>
              <a:t>heart</a:t>
            </a:r>
            <a:endParaRPr lang="en-GB" sz="1200" dirty="0"/>
          </a:p>
        </p:txBody>
      </p:sp>
      <p:sp>
        <p:nvSpPr>
          <p:cNvPr id="11" name="TextBox 10"/>
          <p:cNvSpPr txBox="1"/>
          <p:nvPr/>
        </p:nvSpPr>
        <p:spPr>
          <a:xfrm>
            <a:off x="1061947" y="2138294"/>
            <a:ext cx="692037" cy="276999"/>
          </a:xfrm>
          <a:prstGeom prst="rect">
            <a:avLst/>
          </a:prstGeom>
          <a:noFill/>
        </p:spPr>
        <p:txBody>
          <a:bodyPr wrap="square" rtlCol="0">
            <a:spAutoFit/>
          </a:bodyPr>
          <a:lstStyle/>
          <a:p>
            <a:r>
              <a:rPr lang="en-US" sz="1200" dirty="0"/>
              <a:t>arteries</a:t>
            </a:r>
            <a:endParaRPr lang="en-GB" sz="1200" dirty="0"/>
          </a:p>
        </p:txBody>
      </p:sp>
      <p:sp>
        <p:nvSpPr>
          <p:cNvPr id="12" name="TextBox 11"/>
          <p:cNvSpPr txBox="1"/>
          <p:nvPr/>
        </p:nvSpPr>
        <p:spPr>
          <a:xfrm>
            <a:off x="1974268" y="2138294"/>
            <a:ext cx="862448" cy="276999"/>
          </a:xfrm>
          <a:prstGeom prst="rect">
            <a:avLst/>
          </a:prstGeom>
          <a:noFill/>
        </p:spPr>
        <p:txBody>
          <a:bodyPr wrap="square" rtlCol="0">
            <a:spAutoFit/>
          </a:bodyPr>
          <a:lstStyle/>
          <a:p>
            <a:r>
              <a:rPr lang="en-US" sz="1200" dirty="0"/>
              <a:t>capillaries</a:t>
            </a:r>
            <a:endParaRPr lang="en-GB" sz="1200" dirty="0"/>
          </a:p>
        </p:txBody>
      </p:sp>
      <p:sp>
        <p:nvSpPr>
          <p:cNvPr id="13" name="TextBox 12"/>
          <p:cNvSpPr txBox="1"/>
          <p:nvPr/>
        </p:nvSpPr>
        <p:spPr>
          <a:xfrm>
            <a:off x="3087442" y="2138293"/>
            <a:ext cx="516808" cy="276999"/>
          </a:xfrm>
          <a:prstGeom prst="rect">
            <a:avLst/>
          </a:prstGeom>
          <a:noFill/>
        </p:spPr>
        <p:txBody>
          <a:bodyPr wrap="none" rtlCol="0">
            <a:spAutoFit/>
          </a:bodyPr>
          <a:lstStyle/>
          <a:p>
            <a:r>
              <a:rPr lang="en-US" sz="1200" dirty="0"/>
              <a:t>Veins</a:t>
            </a:r>
            <a:endParaRPr lang="en-GB" sz="1200" dirty="0"/>
          </a:p>
        </p:txBody>
      </p:sp>
      <p:sp>
        <p:nvSpPr>
          <p:cNvPr id="14" name="TextBox 13"/>
          <p:cNvSpPr txBox="1"/>
          <p:nvPr/>
        </p:nvSpPr>
        <p:spPr>
          <a:xfrm>
            <a:off x="259763" y="2138292"/>
            <a:ext cx="581900" cy="276999"/>
          </a:xfrm>
          <a:prstGeom prst="rect">
            <a:avLst/>
          </a:prstGeom>
          <a:noFill/>
        </p:spPr>
        <p:txBody>
          <a:bodyPr wrap="square" rtlCol="0">
            <a:spAutoFit/>
          </a:bodyPr>
          <a:lstStyle/>
          <a:p>
            <a:r>
              <a:rPr lang="en-US" sz="1200" dirty="0"/>
              <a:t>heart</a:t>
            </a:r>
            <a:endParaRPr lang="en-GB" sz="1200" dirty="0"/>
          </a:p>
        </p:txBody>
      </p:sp>
      <p:pic>
        <p:nvPicPr>
          <p:cNvPr id="15" name="Picture 14"/>
          <p:cNvPicPr>
            <a:picLocks noChangeAspect="1"/>
          </p:cNvPicPr>
          <p:nvPr/>
        </p:nvPicPr>
        <p:blipFill rotWithShape="1">
          <a:blip r:embed="rId2" cstate="print"/>
          <a:srcRect t="1995"/>
          <a:stretch/>
        </p:blipFill>
        <p:spPr>
          <a:xfrm>
            <a:off x="259762" y="2961723"/>
            <a:ext cx="4431329" cy="1139622"/>
          </a:xfrm>
          <a:prstGeom prst="rect">
            <a:avLst/>
          </a:prstGeom>
        </p:spPr>
      </p:pic>
      <p:sp>
        <p:nvSpPr>
          <p:cNvPr id="16" name="TextBox 15"/>
          <p:cNvSpPr txBox="1"/>
          <p:nvPr/>
        </p:nvSpPr>
        <p:spPr>
          <a:xfrm>
            <a:off x="1039063" y="2684724"/>
            <a:ext cx="4156364" cy="276999"/>
          </a:xfrm>
          <a:prstGeom prst="rect">
            <a:avLst/>
          </a:prstGeom>
          <a:noFill/>
        </p:spPr>
        <p:txBody>
          <a:bodyPr wrap="square" rtlCol="0">
            <a:spAutoFit/>
          </a:bodyPr>
          <a:lstStyle/>
          <a:p>
            <a:r>
              <a:rPr lang="en-US" sz="1200" b="1" dirty="0"/>
              <a:t>The structure of arteries and veins.</a:t>
            </a:r>
            <a:endParaRPr lang="en-GB" sz="1200" b="1" dirty="0"/>
          </a:p>
        </p:txBody>
      </p:sp>
      <p:sp>
        <p:nvSpPr>
          <p:cNvPr id="17" name="TextBox 16"/>
          <p:cNvSpPr txBox="1"/>
          <p:nvPr/>
        </p:nvSpPr>
        <p:spPr>
          <a:xfrm>
            <a:off x="259763" y="4378344"/>
            <a:ext cx="516844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solidFill>
                  <a:srgbClr val="7030A0"/>
                </a:solidFill>
              </a:rPr>
              <a:t>Arteries</a:t>
            </a:r>
            <a:r>
              <a:rPr lang="en-US" sz="1200" dirty="0"/>
              <a:t> -  carry blood away from the heart. Their walls consist of several layers of thick, elastic </a:t>
            </a:r>
            <a:r>
              <a:rPr lang="en-US" sz="1200" dirty="0" err="1"/>
              <a:t>fibres</a:t>
            </a:r>
            <a:r>
              <a:rPr lang="en-US" sz="1200" dirty="0"/>
              <a:t> and muscle.</a:t>
            </a:r>
          </a:p>
          <a:p>
            <a:endParaRPr lang="en-US" sz="1200" dirty="0"/>
          </a:p>
          <a:p>
            <a:r>
              <a:rPr lang="en-US" sz="1200" b="1" dirty="0">
                <a:solidFill>
                  <a:srgbClr val="7030A0"/>
                </a:solidFill>
              </a:rPr>
              <a:t>Veins</a:t>
            </a:r>
            <a:r>
              <a:rPr lang="en-US" sz="1200" dirty="0"/>
              <a:t> – have large internal diameters and thinner walls that arteries. The blood flowing through them is not under pressure and so veins have valves through their length. The carry </a:t>
            </a:r>
            <a:r>
              <a:rPr lang="en-US" sz="1200" b="1" dirty="0">
                <a:solidFill>
                  <a:srgbClr val="0070C0"/>
                </a:solidFill>
              </a:rPr>
              <a:t>deoxygenated </a:t>
            </a:r>
            <a:r>
              <a:rPr lang="en-US" sz="1200" dirty="0"/>
              <a:t>blood back to the lungs.</a:t>
            </a:r>
          </a:p>
          <a:p>
            <a:endParaRPr lang="en-US" sz="1200" dirty="0"/>
          </a:p>
          <a:p>
            <a:r>
              <a:rPr lang="en-US" sz="1200" b="1" dirty="0">
                <a:solidFill>
                  <a:srgbClr val="7030A0"/>
                </a:solidFill>
              </a:rPr>
              <a:t>Capillaries</a:t>
            </a:r>
            <a:r>
              <a:rPr lang="en-US" sz="1200" dirty="0"/>
              <a:t> – </a:t>
            </a:r>
            <a:r>
              <a:rPr lang="en-US" sz="1200" dirty="0">
                <a:solidFill>
                  <a:schemeClr val="tx1"/>
                </a:solidFill>
              </a:rPr>
              <a:t>are the smallest blood vessels and have walls made of single a single layer. The thin walls of capillaries allow the exchange of water, oxygen, carbon dioxide, nutrients and waste between blood and the surrounding tissues.</a:t>
            </a:r>
            <a:endParaRPr lang="en-GB" sz="1200" dirty="0"/>
          </a:p>
        </p:txBody>
      </p:sp>
      <p:sp>
        <p:nvSpPr>
          <p:cNvPr id="18" name="TextBox 17"/>
          <p:cNvSpPr txBox="1"/>
          <p:nvPr/>
        </p:nvSpPr>
        <p:spPr>
          <a:xfrm>
            <a:off x="7365746" y="333669"/>
            <a:ext cx="321702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Comparing arteries and veins</a:t>
            </a:r>
            <a:endParaRPr lang="en-GB" sz="1200" b="1" dirty="0"/>
          </a:p>
        </p:txBody>
      </p:sp>
      <p:graphicFrame>
        <p:nvGraphicFramePr>
          <p:cNvPr id="19" name="Table 18"/>
          <p:cNvGraphicFramePr>
            <a:graphicFrameLocks noGrp="1"/>
          </p:cNvGraphicFramePr>
          <p:nvPr>
            <p:extLst>
              <p:ext uri="{D42A27DB-BD31-4B8C-83A1-F6EECF244321}">
                <p14:modId xmlns:p14="http://schemas.microsoft.com/office/powerpoint/2010/main" val="3460140207"/>
              </p:ext>
            </p:extLst>
          </p:nvPr>
        </p:nvGraphicFramePr>
        <p:xfrm>
          <a:off x="6252511" y="665489"/>
          <a:ext cx="5643000" cy="3499603"/>
        </p:xfrm>
        <a:graphic>
          <a:graphicData uri="http://schemas.openxmlformats.org/drawingml/2006/table">
            <a:tbl>
              <a:tblPr firstRow="1" bandRow="1">
                <a:tableStyleId>{073A0DAA-6AF3-43AB-8588-CEC1D06C72B9}</a:tableStyleId>
              </a:tblPr>
              <a:tblGrid>
                <a:gridCol w="2821500">
                  <a:extLst>
                    <a:ext uri="{9D8B030D-6E8A-4147-A177-3AD203B41FA5}">
                      <a16:colId xmlns:a16="http://schemas.microsoft.com/office/drawing/2014/main" val="3915433722"/>
                    </a:ext>
                  </a:extLst>
                </a:gridCol>
                <a:gridCol w="2821500">
                  <a:extLst>
                    <a:ext uri="{9D8B030D-6E8A-4147-A177-3AD203B41FA5}">
                      <a16:colId xmlns:a16="http://schemas.microsoft.com/office/drawing/2014/main" val="1097647436"/>
                    </a:ext>
                  </a:extLst>
                </a:gridCol>
              </a:tblGrid>
              <a:tr h="266811">
                <a:tc>
                  <a:txBody>
                    <a:bodyPr/>
                    <a:lstStyle/>
                    <a:p>
                      <a:pPr algn="ctr"/>
                      <a:r>
                        <a:rPr lang="en-US" sz="1200" dirty="0"/>
                        <a:t>Arteries</a:t>
                      </a:r>
                      <a:endParaRPr lang="en-GB" sz="1200" dirty="0"/>
                    </a:p>
                  </a:txBody>
                  <a:tcPr/>
                </a:tc>
                <a:tc>
                  <a:txBody>
                    <a:bodyPr/>
                    <a:lstStyle/>
                    <a:p>
                      <a:pPr algn="ctr"/>
                      <a:r>
                        <a:rPr lang="en-US" sz="1200" dirty="0"/>
                        <a:t>Veins</a:t>
                      </a:r>
                      <a:endParaRPr lang="en-GB" sz="1200" dirty="0"/>
                    </a:p>
                  </a:txBody>
                  <a:tcPr/>
                </a:tc>
                <a:extLst>
                  <a:ext uri="{0D108BD9-81ED-4DB2-BD59-A6C34878D82A}">
                    <a16:rowId xmlns:a16="http://schemas.microsoft.com/office/drawing/2014/main" val="393752768"/>
                  </a:ext>
                </a:extLst>
              </a:tr>
              <a:tr h="303698">
                <a:tc>
                  <a:txBody>
                    <a:bodyPr/>
                    <a:lstStyle/>
                    <a:p>
                      <a:r>
                        <a:rPr lang="en-US" sz="1200" dirty="0"/>
                        <a:t>Blood is carried away from the heart.</a:t>
                      </a:r>
                      <a:endParaRPr lang="en-GB" sz="1200" dirty="0"/>
                    </a:p>
                  </a:txBody>
                  <a:tcPr/>
                </a:tc>
                <a:tc>
                  <a:txBody>
                    <a:bodyPr/>
                    <a:lstStyle/>
                    <a:p>
                      <a:r>
                        <a:rPr lang="en-US" sz="1200" dirty="0"/>
                        <a:t>Blood is carried towards the heart.</a:t>
                      </a:r>
                      <a:endParaRPr lang="en-GB" sz="1200" dirty="0"/>
                    </a:p>
                  </a:txBody>
                  <a:tcPr/>
                </a:tc>
                <a:extLst>
                  <a:ext uri="{0D108BD9-81ED-4DB2-BD59-A6C34878D82A}">
                    <a16:rowId xmlns:a16="http://schemas.microsoft.com/office/drawing/2014/main" val="737006720"/>
                  </a:ext>
                </a:extLst>
              </a:tr>
              <a:tr h="444685">
                <a:tc>
                  <a:txBody>
                    <a:bodyPr/>
                    <a:lstStyle/>
                    <a:p>
                      <a:r>
                        <a:rPr lang="en-US" sz="1200" dirty="0"/>
                        <a:t>The blood being carried is oxygenated.</a:t>
                      </a:r>
                      <a:endParaRPr lang="en-GB" sz="1200" dirty="0">
                        <a:solidFill>
                          <a:srgbClr val="FF0000"/>
                        </a:solidFill>
                      </a:endParaRPr>
                    </a:p>
                  </a:txBody>
                  <a:tcPr/>
                </a:tc>
                <a:tc>
                  <a:txBody>
                    <a:bodyPr/>
                    <a:lstStyle/>
                    <a:p>
                      <a:r>
                        <a:rPr lang="en-US" sz="1200" dirty="0"/>
                        <a:t>The blood being carried away is deoxygenated.</a:t>
                      </a:r>
                      <a:endParaRPr lang="en-GB" sz="1200" dirty="0"/>
                    </a:p>
                  </a:txBody>
                  <a:tcPr/>
                </a:tc>
                <a:extLst>
                  <a:ext uri="{0D108BD9-81ED-4DB2-BD59-A6C34878D82A}">
                    <a16:rowId xmlns:a16="http://schemas.microsoft.com/office/drawing/2014/main" val="3554775059"/>
                  </a:ext>
                </a:extLst>
              </a:tr>
              <a:tr h="266811">
                <a:tc>
                  <a:txBody>
                    <a:bodyPr/>
                    <a:lstStyle/>
                    <a:p>
                      <a:r>
                        <a:rPr lang="en-US" sz="1200" dirty="0"/>
                        <a:t>Blood flows quickly under high pressure.</a:t>
                      </a:r>
                      <a:endParaRPr lang="en-GB" sz="1200" dirty="0"/>
                    </a:p>
                  </a:txBody>
                  <a:tcPr/>
                </a:tc>
                <a:tc>
                  <a:txBody>
                    <a:bodyPr/>
                    <a:lstStyle/>
                    <a:p>
                      <a:r>
                        <a:rPr lang="en-US" sz="1200" dirty="0"/>
                        <a:t>Blood flows</a:t>
                      </a:r>
                      <a:r>
                        <a:rPr lang="en-US" sz="1200" baseline="0" dirty="0"/>
                        <a:t> slowly under low pressure.</a:t>
                      </a:r>
                      <a:endParaRPr lang="en-GB" sz="1200" dirty="0"/>
                    </a:p>
                  </a:txBody>
                  <a:tcPr/>
                </a:tc>
                <a:extLst>
                  <a:ext uri="{0D108BD9-81ED-4DB2-BD59-A6C34878D82A}">
                    <a16:rowId xmlns:a16="http://schemas.microsoft.com/office/drawing/2014/main" val="3369053532"/>
                  </a:ext>
                </a:extLst>
              </a:tr>
              <a:tr h="444685">
                <a:tc>
                  <a:txBody>
                    <a:bodyPr/>
                    <a:lstStyle/>
                    <a:p>
                      <a:r>
                        <a:rPr lang="en-US" sz="1200" dirty="0"/>
                        <a:t>Blood flows in pulses.</a:t>
                      </a:r>
                      <a:endParaRPr lang="en-GB" sz="1200" dirty="0"/>
                    </a:p>
                  </a:txBody>
                  <a:tcPr/>
                </a:tc>
                <a:tc>
                  <a:txBody>
                    <a:bodyPr/>
                    <a:lstStyle/>
                    <a:p>
                      <a:r>
                        <a:rPr lang="en-US" sz="1200" dirty="0"/>
                        <a:t>Blood flows smoothly with a squeezing</a:t>
                      </a:r>
                      <a:r>
                        <a:rPr lang="en-US" sz="1200" baseline="0" dirty="0"/>
                        <a:t> action.</a:t>
                      </a:r>
                      <a:endParaRPr lang="en-GB" sz="1200" dirty="0"/>
                    </a:p>
                  </a:txBody>
                  <a:tcPr/>
                </a:tc>
                <a:extLst>
                  <a:ext uri="{0D108BD9-81ED-4DB2-BD59-A6C34878D82A}">
                    <a16:rowId xmlns:a16="http://schemas.microsoft.com/office/drawing/2014/main" val="3075897760"/>
                  </a:ext>
                </a:extLst>
              </a:tr>
              <a:tr h="444685">
                <a:tc>
                  <a:txBody>
                    <a:bodyPr/>
                    <a:lstStyle/>
                    <a:p>
                      <a:r>
                        <a:rPr lang="en-US" sz="1200" dirty="0"/>
                        <a:t>The artery walls are thick, elastic</a:t>
                      </a:r>
                      <a:r>
                        <a:rPr lang="en-US" sz="1200" baseline="0" dirty="0"/>
                        <a:t> and muscular.</a:t>
                      </a:r>
                      <a:endParaRPr lang="en-GB" sz="1200" dirty="0"/>
                    </a:p>
                  </a:txBody>
                  <a:tcPr/>
                </a:tc>
                <a:tc>
                  <a:txBody>
                    <a:bodyPr/>
                    <a:lstStyle/>
                    <a:p>
                      <a:r>
                        <a:rPr lang="en-US" sz="1200" dirty="0"/>
                        <a:t>The vein walls are thin, with little muscle.</a:t>
                      </a:r>
                      <a:endParaRPr lang="en-GB" sz="1200" dirty="0"/>
                    </a:p>
                  </a:txBody>
                  <a:tcPr/>
                </a:tc>
                <a:extLst>
                  <a:ext uri="{0D108BD9-81ED-4DB2-BD59-A6C34878D82A}">
                    <a16:rowId xmlns:a16="http://schemas.microsoft.com/office/drawing/2014/main" val="1674827061"/>
                  </a:ext>
                </a:extLst>
              </a:tr>
              <a:tr h="622559">
                <a:tc>
                  <a:txBody>
                    <a:bodyPr/>
                    <a:lstStyle/>
                    <a:p>
                      <a:r>
                        <a:rPr lang="en-US" sz="1200" dirty="0"/>
                        <a:t>Arteries do not have valves except</a:t>
                      </a:r>
                      <a:r>
                        <a:rPr lang="en-US" sz="1200" baseline="0" dirty="0"/>
                        <a:t> at the base of the large arteries leaving the heart.</a:t>
                      </a:r>
                      <a:endParaRPr lang="en-GB" sz="1200" dirty="0"/>
                    </a:p>
                  </a:txBody>
                  <a:tcPr/>
                </a:tc>
                <a:tc>
                  <a:txBody>
                    <a:bodyPr/>
                    <a:lstStyle/>
                    <a:p>
                      <a:r>
                        <a:rPr lang="en-US" sz="1200" dirty="0"/>
                        <a:t>Veins have valves to prevent backflow.</a:t>
                      </a:r>
                      <a:endParaRPr lang="en-GB" sz="1200" dirty="0"/>
                    </a:p>
                  </a:txBody>
                  <a:tcPr/>
                </a:tc>
                <a:extLst>
                  <a:ext uri="{0D108BD9-81ED-4DB2-BD59-A6C34878D82A}">
                    <a16:rowId xmlns:a16="http://schemas.microsoft.com/office/drawing/2014/main" val="2382744135"/>
                  </a:ext>
                </a:extLst>
              </a:tr>
              <a:tr h="274896">
                <a:tc>
                  <a:txBody>
                    <a:bodyPr/>
                    <a:lstStyle/>
                    <a:p>
                      <a:r>
                        <a:rPr lang="en-US" sz="1200" dirty="0"/>
                        <a:t>Internal</a:t>
                      </a:r>
                      <a:r>
                        <a:rPr lang="en-US" sz="1200" baseline="0" dirty="0"/>
                        <a:t> diameter is small.</a:t>
                      </a:r>
                      <a:endParaRPr lang="en-GB" sz="1200" dirty="0"/>
                    </a:p>
                  </a:txBody>
                  <a:tcPr/>
                </a:tc>
                <a:tc>
                  <a:txBody>
                    <a:bodyPr/>
                    <a:lstStyle/>
                    <a:p>
                      <a:r>
                        <a:rPr lang="en-US" sz="1200" dirty="0"/>
                        <a:t>Internal</a:t>
                      </a:r>
                      <a:r>
                        <a:rPr lang="en-US" sz="1200" baseline="0" dirty="0"/>
                        <a:t> diameter is large.</a:t>
                      </a:r>
                      <a:endParaRPr lang="en-GB" sz="1200" dirty="0"/>
                    </a:p>
                  </a:txBody>
                  <a:tcPr/>
                </a:tc>
                <a:extLst>
                  <a:ext uri="{0D108BD9-81ED-4DB2-BD59-A6C34878D82A}">
                    <a16:rowId xmlns:a16="http://schemas.microsoft.com/office/drawing/2014/main" val="3536053100"/>
                  </a:ext>
                </a:extLst>
              </a:tr>
              <a:tr h="360689">
                <a:tc>
                  <a:txBody>
                    <a:bodyPr/>
                    <a:lstStyle/>
                    <a:p>
                      <a:r>
                        <a:rPr lang="en-US" sz="1200" dirty="0"/>
                        <a:t>An artery cross section is round.</a:t>
                      </a:r>
                      <a:endParaRPr lang="en-GB" sz="1200" dirty="0"/>
                    </a:p>
                  </a:txBody>
                  <a:tcPr/>
                </a:tc>
                <a:tc>
                  <a:txBody>
                    <a:bodyPr/>
                    <a:lstStyle/>
                    <a:p>
                      <a:r>
                        <a:rPr lang="en-US" sz="1200" dirty="0"/>
                        <a:t>A vein cross section is oval.</a:t>
                      </a:r>
                      <a:endParaRPr lang="en-GB" sz="1200" dirty="0"/>
                    </a:p>
                  </a:txBody>
                  <a:tcPr/>
                </a:tc>
                <a:extLst>
                  <a:ext uri="{0D108BD9-81ED-4DB2-BD59-A6C34878D82A}">
                    <a16:rowId xmlns:a16="http://schemas.microsoft.com/office/drawing/2014/main" val="1621374620"/>
                  </a:ext>
                </a:extLst>
              </a:tr>
            </a:tbl>
          </a:graphicData>
        </a:graphic>
      </p:graphicFrame>
      <p:sp>
        <p:nvSpPr>
          <p:cNvPr id="20" name="TextBox 19"/>
          <p:cNvSpPr txBox="1"/>
          <p:nvPr/>
        </p:nvSpPr>
        <p:spPr>
          <a:xfrm>
            <a:off x="4691092" y="561066"/>
            <a:ext cx="1338349"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Exam Tip:</a:t>
            </a:r>
          </a:p>
          <a:p>
            <a:r>
              <a:rPr lang="en-US" sz="1200" dirty="0"/>
              <a:t>Learn the differences between the three types of blood vessels to ensure that you are able to describe them and you can label a diagram of them.</a:t>
            </a:r>
            <a:endParaRPr lang="en-GB" sz="1200" dirty="0"/>
          </a:p>
        </p:txBody>
      </p:sp>
      <p:sp>
        <p:nvSpPr>
          <p:cNvPr id="21" name="TextBox 20"/>
          <p:cNvSpPr txBox="1"/>
          <p:nvPr/>
        </p:nvSpPr>
        <p:spPr>
          <a:xfrm>
            <a:off x="6252511" y="4838007"/>
            <a:ext cx="5643000"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Lymph passes through vessels of increasing size before returning to the blood. The lymphatic system consists of:</a:t>
            </a:r>
          </a:p>
          <a:p>
            <a:pPr marL="171450" indent="-171450">
              <a:buFont typeface="Arial" panose="020B0604020202020204" pitchFamily="34" charset="0"/>
              <a:buChar char="•"/>
            </a:pPr>
            <a:r>
              <a:rPr lang="en-US" sz="1200" dirty="0"/>
              <a:t>Lymph</a:t>
            </a:r>
          </a:p>
          <a:p>
            <a:pPr marL="171450" indent="-171450">
              <a:buFont typeface="Arial" panose="020B0604020202020204" pitchFamily="34" charset="0"/>
              <a:buChar char="•"/>
            </a:pPr>
            <a:r>
              <a:rPr lang="en-US" sz="1200" dirty="0"/>
              <a:t>Lymph vessels</a:t>
            </a:r>
          </a:p>
          <a:p>
            <a:pPr marL="171450" indent="-171450">
              <a:buFont typeface="Arial" panose="020B0604020202020204" pitchFamily="34" charset="0"/>
              <a:buChar char="•"/>
            </a:pPr>
            <a:r>
              <a:rPr lang="en-US" sz="1200" dirty="0"/>
              <a:t>Lymph nodes</a:t>
            </a:r>
          </a:p>
          <a:p>
            <a:pPr marL="171450" indent="-171450">
              <a:buFont typeface="Arial" panose="020B0604020202020204" pitchFamily="34" charset="0"/>
              <a:buChar char="•"/>
            </a:pPr>
            <a:r>
              <a:rPr lang="en-US" sz="1200" dirty="0"/>
              <a:t>Lymph organs, e.g. spleen and thymus</a:t>
            </a:r>
          </a:p>
          <a:p>
            <a:pPr marL="171450" indent="-171450">
              <a:buFont typeface="Arial" panose="020B0604020202020204" pitchFamily="34" charset="0"/>
              <a:buChar char="•"/>
            </a:pPr>
            <a:r>
              <a:rPr lang="en-US" sz="1200" dirty="0"/>
              <a:t>Bone marrow</a:t>
            </a:r>
            <a:endParaRPr lang="en-GB" sz="1200" dirty="0"/>
          </a:p>
        </p:txBody>
      </p:sp>
      <p:sp>
        <p:nvSpPr>
          <p:cNvPr id="22" name="TextBox 21"/>
          <p:cNvSpPr txBox="1"/>
          <p:nvPr/>
        </p:nvSpPr>
        <p:spPr>
          <a:xfrm>
            <a:off x="7464829" y="4378344"/>
            <a:ext cx="357929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Formation of tissue fluid and lymph</a:t>
            </a:r>
            <a:endParaRPr lang="en-GB" sz="1200" b="1" dirty="0"/>
          </a:p>
        </p:txBody>
      </p:sp>
    </p:spTree>
    <p:extLst>
      <p:ext uri="{BB962C8B-B14F-4D97-AF65-F5344CB8AC3E}">
        <p14:creationId xmlns:p14="http://schemas.microsoft.com/office/powerpoint/2010/main" val="3769737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973040" y="270263"/>
            <a:ext cx="2719647" cy="2585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Formation of tissue fluid and lymph</a:t>
            </a:r>
            <a:endParaRPr lang="en-GB" sz="1200" b="1" dirty="0"/>
          </a:p>
        </p:txBody>
      </p:sp>
      <p:sp>
        <p:nvSpPr>
          <p:cNvPr id="5" name="TextBox 4"/>
          <p:cNvSpPr txBox="1"/>
          <p:nvPr/>
        </p:nvSpPr>
        <p:spPr>
          <a:xfrm>
            <a:off x="455814" y="633044"/>
            <a:ext cx="4531821" cy="21236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The role of the lymphatic system:</a:t>
            </a:r>
          </a:p>
          <a:p>
            <a:pPr marL="285750" indent="-285750">
              <a:buFont typeface="Arial" panose="020B0604020202020204" pitchFamily="34" charset="0"/>
              <a:buChar char="•"/>
            </a:pPr>
            <a:r>
              <a:rPr lang="en-US" sz="1200" dirty="0"/>
              <a:t>It is a drainage and filtration system.</a:t>
            </a:r>
          </a:p>
          <a:p>
            <a:pPr marL="285750" indent="-285750">
              <a:buFont typeface="Arial" panose="020B0604020202020204" pitchFamily="34" charset="0"/>
              <a:buChar char="•"/>
            </a:pPr>
            <a:r>
              <a:rPr lang="en-US" sz="1200" dirty="0"/>
              <a:t>It removes excess fluid from body tissues.</a:t>
            </a:r>
          </a:p>
          <a:p>
            <a:pPr marL="285750" indent="-285750">
              <a:buFont typeface="Arial" panose="020B0604020202020204" pitchFamily="34" charset="0"/>
              <a:buChar char="•"/>
            </a:pPr>
            <a:r>
              <a:rPr lang="en-US" sz="1200" dirty="0"/>
              <a:t>It absorbs fatty acids, ad transports fat into the bloodstream to be absorbed in the small intestine.</a:t>
            </a:r>
          </a:p>
          <a:p>
            <a:pPr marL="285750" indent="-285750">
              <a:buFont typeface="Arial" panose="020B0604020202020204" pitchFamily="34" charset="0"/>
              <a:buChar char="•"/>
            </a:pPr>
            <a:r>
              <a:rPr lang="en-US" sz="1200" dirty="0"/>
              <a:t>It produces white blood cells, which in turn produce antibodies.</a:t>
            </a:r>
          </a:p>
          <a:p>
            <a:pPr marL="285750" indent="-285750">
              <a:buFont typeface="Arial" panose="020B0604020202020204" pitchFamily="34" charset="0"/>
              <a:buChar char="•"/>
            </a:pPr>
            <a:endParaRPr lang="en-US" sz="1200" dirty="0"/>
          </a:p>
          <a:p>
            <a:r>
              <a:rPr lang="en-US" sz="1200" b="1" dirty="0"/>
              <a:t>The role of hydrostatic pressure:</a:t>
            </a:r>
          </a:p>
          <a:p>
            <a:pPr marL="171450" indent="-171450">
              <a:buFont typeface="Arial" panose="020B0604020202020204" pitchFamily="34" charset="0"/>
              <a:buChar char="•"/>
            </a:pPr>
            <a:r>
              <a:rPr lang="en-US" sz="1200" dirty="0"/>
              <a:t>Hydrostatic pressure is the pressure from heart contractions that forces water and dissolved substances in blood plasma out through capillary walls into surrounding tissues, forming tissue fluid.</a:t>
            </a:r>
          </a:p>
        </p:txBody>
      </p:sp>
      <p:pic>
        <p:nvPicPr>
          <p:cNvPr id="6" name="Picture 5"/>
          <p:cNvPicPr>
            <a:picLocks noChangeAspect="1"/>
          </p:cNvPicPr>
          <p:nvPr/>
        </p:nvPicPr>
        <p:blipFill>
          <a:blip r:embed="rId2" cstate="print"/>
          <a:stretch>
            <a:fillRect/>
          </a:stretch>
        </p:blipFill>
        <p:spPr>
          <a:xfrm>
            <a:off x="748145" y="3268414"/>
            <a:ext cx="3315392" cy="2080297"/>
          </a:xfrm>
          <a:prstGeom prst="rect">
            <a:avLst/>
          </a:prstGeom>
        </p:spPr>
      </p:pic>
      <p:sp>
        <p:nvSpPr>
          <p:cNvPr id="7" name="TextBox 6"/>
          <p:cNvSpPr txBox="1"/>
          <p:nvPr/>
        </p:nvSpPr>
        <p:spPr>
          <a:xfrm>
            <a:off x="1118995" y="2888339"/>
            <a:ext cx="257369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Formation of tissue fluid</a:t>
            </a:r>
            <a:endParaRPr lang="en-GB" sz="1200" b="1" dirty="0"/>
          </a:p>
        </p:txBody>
      </p:sp>
      <p:graphicFrame>
        <p:nvGraphicFramePr>
          <p:cNvPr id="8" name="Table 7"/>
          <p:cNvGraphicFramePr>
            <a:graphicFrameLocks noGrp="1"/>
          </p:cNvGraphicFramePr>
          <p:nvPr>
            <p:extLst>
              <p:ext uri="{D42A27DB-BD31-4B8C-83A1-F6EECF244321}">
                <p14:modId xmlns:p14="http://schemas.microsoft.com/office/powerpoint/2010/main" val="3161360958"/>
              </p:ext>
            </p:extLst>
          </p:nvPr>
        </p:nvGraphicFramePr>
        <p:xfrm>
          <a:off x="5594465" y="781396"/>
          <a:ext cx="6076605" cy="2959331"/>
        </p:xfrm>
        <a:graphic>
          <a:graphicData uri="http://schemas.openxmlformats.org/drawingml/2006/table">
            <a:tbl>
              <a:tblPr firstRow="1" bandRow="1">
                <a:tableStyleId>{073A0DAA-6AF3-43AB-8588-CEC1D06C72B9}</a:tableStyleId>
              </a:tblPr>
              <a:tblGrid>
                <a:gridCol w="1835000">
                  <a:extLst>
                    <a:ext uri="{9D8B030D-6E8A-4147-A177-3AD203B41FA5}">
                      <a16:colId xmlns:a16="http://schemas.microsoft.com/office/drawing/2014/main" val="4289119603"/>
                    </a:ext>
                  </a:extLst>
                </a:gridCol>
                <a:gridCol w="1877197">
                  <a:extLst>
                    <a:ext uri="{9D8B030D-6E8A-4147-A177-3AD203B41FA5}">
                      <a16:colId xmlns:a16="http://schemas.microsoft.com/office/drawing/2014/main" val="3022350950"/>
                    </a:ext>
                  </a:extLst>
                </a:gridCol>
                <a:gridCol w="2364408">
                  <a:extLst>
                    <a:ext uri="{9D8B030D-6E8A-4147-A177-3AD203B41FA5}">
                      <a16:colId xmlns:a16="http://schemas.microsoft.com/office/drawing/2014/main" val="3261830588"/>
                    </a:ext>
                  </a:extLst>
                </a:gridCol>
              </a:tblGrid>
              <a:tr h="307571">
                <a:tc>
                  <a:txBody>
                    <a:bodyPr/>
                    <a:lstStyle/>
                    <a:p>
                      <a:pPr algn="ctr"/>
                      <a:r>
                        <a:rPr lang="en-US" sz="1200" dirty="0"/>
                        <a:t>Blood plasma</a:t>
                      </a:r>
                      <a:endParaRPr lang="en-GB" sz="1200" dirty="0"/>
                    </a:p>
                  </a:txBody>
                  <a:tcPr/>
                </a:tc>
                <a:tc>
                  <a:txBody>
                    <a:bodyPr/>
                    <a:lstStyle/>
                    <a:p>
                      <a:pPr algn="ctr"/>
                      <a:r>
                        <a:rPr lang="en-US" sz="1200" dirty="0"/>
                        <a:t>Tissue fluid</a:t>
                      </a:r>
                      <a:endParaRPr lang="en-GB" sz="1200" dirty="0"/>
                    </a:p>
                  </a:txBody>
                  <a:tcPr/>
                </a:tc>
                <a:tc>
                  <a:txBody>
                    <a:bodyPr/>
                    <a:lstStyle/>
                    <a:p>
                      <a:pPr algn="ctr"/>
                      <a:r>
                        <a:rPr lang="en-US" sz="1200" dirty="0"/>
                        <a:t>Lymph</a:t>
                      </a:r>
                      <a:endParaRPr lang="en-GB" sz="1200" dirty="0"/>
                    </a:p>
                  </a:txBody>
                  <a:tcPr/>
                </a:tc>
                <a:extLst>
                  <a:ext uri="{0D108BD9-81ED-4DB2-BD59-A6C34878D82A}">
                    <a16:rowId xmlns:a16="http://schemas.microsoft.com/office/drawing/2014/main" val="2613414700"/>
                  </a:ext>
                </a:extLst>
              </a:tr>
              <a:tr h="370840">
                <a:tc>
                  <a:txBody>
                    <a:bodyPr/>
                    <a:lstStyle/>
                    <a:p>
                      <a:r>
                        <a:rPr lang="en-US" sz="1200" dirty="0"/>
                        <a:t>Clear straw </a:t>
                      </a:r>
                      <a:r>
                        <a:rPr lang="en-US" sz="1200" dirty="0" err="1"/>
                        <a:t>coloured</a:t>
                      </a:r>
                      <a:r>
                        <a:rPr lang="en-US" sz="1200" dirty="0"/>
                        <a:t> liquid</a:t>
                      </a:r>
                      <a:r>
                        <a:rPr lang="en-US" sz="1200" baseline="0" dirty="0"/>
                        <a:t> component of blood.</a:t>
                      </a:r>
                      <a:endParaRPr lang="en-GB" sz="1200" dirty="0"/>
                    </a:p>
                  </a:txBody>
                  <a:tcPr/>
                </a:tc>
                <a:tc>
                  <a:txBody>
                    <a:bodyPr/>
                    <a:lstStyle/>
                    <a:p>
                      <a:r>
                        <a:rPr lang="en-US" sz="1200" dirty="0"/>
                        <a:t>Fluid between body cells</a:t>
                      </a:r>
                      <a:r>
                        <a:rPr lang="en-US" sz="1200" baseline="0" dirty="0"/>
                        <a:t> – also known as interstitial fluid.</a:t>
                      </a:r>
                      <a:endParaRPr lang="en-GB" sz="1200" dirty="0"/>
                    </a:p>
                  </a:txBody>
                  <a:tcPr/>
                </a:tc>
                <a:tc>
                  <a:txBody>
                    <a:bodyPr/>
                    <a:lstStyle/>
                    <a:p>
                      <a:r>
                        <a:rPr lang="en-US" sz="1200" dirty="0"/>
                        <a:t>Filtered</a:t>
                      </a:r>
                      <a:r>
                        <a:rPr lang="en-US" sz="1200" baseline="0" dirty="0"/>
                        <a:t> watery fluid drained from the lymphatic system.</a:t>
                      </a:r>
                      <a:endParaRPr lang="en-GB" sz="1200" dirty="0"/>
                    </a:p>
                  </a:txBody>
                  <a:tcPr/>
                </a:tc>
                <a:extLst>
                  <a:ext uri="{0D108BD9-81ED-4DB2-BD59-A6C34878D82A}">
                    <a16:rowId xmlns:a16="http://schemas.microsoft.com/office/drawing/2014/main" val="3247549374"/>
                  </a:ext>
                </a:extLst>
              </a:tr>
              <a:tr h="370840">
                <a:tc>
                  <a:txBody>
                    <a:bodyPr/>
                    <a:lstStyle/>
                    <a:p>
                      <a:r>
                        <a:rPr lang="en-US" sz="1200" dirty="0"/>
                        <a:t>Contains</a:t>
                      </a:r>
                      <a:r>
                        <a:rPr lang="en-US" sz="1200" baseline="0" dirty="0"/>
                        <a:t> plasma proteins, which have roles in blood clotting and supporting the immune system. </a:t>
                      </a:r>
                      <a:endParaRPr lang="en-GB" sz="1200" dirty="0"/>
                    </a:p>
                  </a:txBody>
                  <a:tcPr/>
                </a:tc>
                <a:tc>
                  <a:txBody>
                    <a:bodyPr/>
                    <a:lstStyle/>
                    <a:p>
                      <a:r>
                        <a:rPr lang="en-US" sz="1200" dirty="0"/>
                        <a:t>Carries nutrients</a:t>
                      </a:r>
                      <a:r>
                        <a:rPr lang="en-US" sz="1200" baseline="0" dirty="0"/>
                        <a:t> and oxygen to tissue cells.</a:t>
                      </a:r>
                    </a:p>
                    <a:p>
                      <a:endParaRPr lang="en-GB" sz="1200" dirty="0"/>
                    </a:p>
                  </a:txBody>
                  <a:tcPr/>
                </a:tc>
                <a:tc>
                  <a:txBody>
                    <a:bodyPr/>
                    <a:lstStyle/>
                    <a:p>
                      <a:r>
                        <a:rPr lang="en-US" sz="1200" dirty="0"/>
                        <a:t>Formed from Plasma</a:t>
                      </a:r>
                      <a:r>
                        <a:rPr lang="en-US" sz="1200" baseline="0" dirty="0"/>
                        <a:t> and contains white blood cells.</a:t>
                      </a:r>
                      <a:endParaRPr lang="en-GB" sz="1200" dirty="0"/>
                    </a:p>
                  </a:txBody>
                  <a:tcPr/>
                </a:tc>
                <a:extLst>
                  <a:ext uri="{0D108BD9-81ED-4DB2-BD59-A6C34878D82A}">
                    <a16:rowId xmlns:a16="http://schemas.microsoft.com/office/drawing/2014/main" val="702359619"/>
                  </a:ext>
                </a:extLst>
              </a:tr>
              <a:tr h="370840">
                <a:tc>
                  <a:txBody>
                    <a:bodyPr/>
                    <a:lstStyle/>
                    <a:p>
                      <a:r>
                        <a:rPr lang="en-US" sz="1200" dirty="0"/>
                        <a:t>Osmotic regulation (control of the water content of the body, avoiding too much water entering</a:t>
                      </a:r>
                      <a:r>
                        <a:rPr lang="en-US" sz="1200" baseline="0" dirty="0"/>
                        <a:t> or leaving the cells)</a:t>
                      </a:r>
                      <a:endParaRPr lang="en-GB" sz="1200" dirty="0"/>
                    </a:p>
                  </a:txBody>
                  <a:tcPr/>
                </a:tc>
                <a:tc>
                  <a:txBody>
                    <a:bodyPr/>
                    <a:lstStyle/>
                    <a:p>
                      <a:r>
                        <a:rPr lang="en-US" sz="1200" dirty="0"/>
                        <a:t>Is formed from filtering of</a:t>
                      </a:r>
                      <a:r>
                        <a:rPr lang="en-US" sz="1200" baseline="0" dirty="0"/>
                        <a:t> blood from capillaries due to hydrostatic pressure.</a:t>
                      </a:r>
                      <a:endParaRPr lang="en-GB" sz="1200" dirty="0"/>
                    </a:p>
                  </a:txBody>
                  <a:tcPr/>
                </a:tc>
                <a:tc>
                  <a:txBody>
                    <a:bodyPr/>
                    <a:lstStyle/>
                    <a:p>
                      <a:r>
                        <a:rPr lang="en-US" sz="1200" dirty="0"/>
                        <a:t>Lymph is involved</a:t>
                      </a:r>
                      <a:r>
                        <a:rPr lang="en-US" sz="1200" baseline="0" dirty="0"/>
                        <a:t> in the removal of wastes and infectious organisms from tissues.</a:t>
                      </a:r>
                      <a:endParaRPr lang="en-GB" sz="1200" dirty="0"/>
                    </a:p>
                  </a:txBody>
                  <a:tcPr/>
                </a:tc>
                <a:extLst>
                  <a:ext uri="{0D108BD9-81ED-4DB2-BD59-A6C34878D82A}">
                    <a16:rowId xmlns:a16="http://schemas.microsoft.com/office/drawing/2014/main" val="4093673092"/>
                  </a:ext>
                </a:extLst>
              </a:tr>
            </a:tbl>
          </a:graphicData>
        </a:graphic>
      </p:graphicFrame>
      <p:sp>
        <p:nvSpPr>
          <p:cNvPr id="9" name="TextBox 8"/>
          <p:cNvSpPr txBox="1"/>
          <p:nvPr/>
        </p:nvSpPr>
        <p:spPr>
          <a:xfrm>
            <a:off x="6458989" y="300123"/>
            <a:ext cx="369916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Comparing plasma, tissue fluid and lymph</a:t>
            </a:r>
            <a:endParaRPr lang="en-GB" sz="1200" b="1" dirty="0"/>
          </a:p>
        </p:txBody>
      </p:sp>
      <p:sp>
        <p:nvSpPr>
          <p:cNvPr id="11" name="TextBox 10"/>
          <p:cNvSpPr txBox="1"/>
          <p:nvPr/>
        </p:nvSpPr>
        <p:spPr>
          <a:xfrm>
            <a:off x="178029" y="5451787"/>
            <a:ext cx="5087389"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err="1">
                <a:solidFill>
                  <a:srgbClr val="7030A0"/>
                </a:solidFill>
              </a:rPr>
              <a:t>Odema</a:t>
            </a:r>
            <a:r>
              <a:rPr lang="en-US" sz="1200" dirty="0"/>
              <a:t> – build up of fluid in the body that causes the affected tissue to become swollen. The swelling can occur in one particular part of the body or may be more general, depending on the cause.</a:t>
            </a:r>
          </a:p>
          <a:p>
            <a:r>
              <a:rPr lang="en-US" sz="1200" b="1" dirty="0">
                <a:solidFill>
                  <a:srgbClr val="7030A0"/>
                </a:solidFill>
              </a:rPr>
              <a:t>Blood coagulation or clotting </a:t>
            </a:r>
            <a:r>
              <a:rPr lang="en-US" sz="1200" dirty="0">
                <a:solidFill>
                  <a:schemeClr val="tx1"/>
                </a:solidFill>
              </a:rPr>
              <a:t>– important process that prevents excessive bleeding when a blood vessel is injured. Platelets and proteins in the plasma work together to stop bleeding by forming a clot over the injury.</a:t>
            </a:r>
            <a:endParaRPr lang="en-US" sz="1200" b="1" dirty="0">
              <a:solidFill>
                <a:srgbClr val="7030A0"/>
              </a:solidFill>
            </a:endParaRPr>
          </a:p>
        </p:txBody>
      </p:sp>
      <p:pic>
        <p:nvPicPr>
          <p:cNvPr id="10" name="Picture 9"/>
          <p:cNvPicPr>
            <a:picLocks noChangeAspect="1"/>
          </p:cNvPicPr>
          <p:nvPr/>
        </p:nvPicPr>
        <p:blipFill>
          <a:blip r:embed="rId3" cstate="print"/>
          <a:stretch>
            <a:fillRect/>
          </a:stretch>
        </p:blipFill>
        <p:spPr>
          <a:xfrm>
            <a:off x="4987635" y="5883354"/>
            <a:ext cx="815525" cy="612823"/>
          </a:xfrm>
          <a:prstGeom prst="rect">
            <a:avLst/>
          </a:prstGeom>
        </p:spPr>
      </p:pic>
      <p:sp>
        <p:nvSpPr>
          <p:cNvPr id="12" name="TextBox 11"/>
          <p:cNvSpPr txBox="1"/>
          <p:nvPr/>
        </p:nvSpPr>
        <p:spPr>
          <a:xfrm>
            <a:off x="6076605" y="3945001"/>
            <a:ext cx="5744094" cy="24929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Blood Proteins (also called plasma protein</a:t>
            </a:r>
            <a:r>
              <a:rPr lang="en-US" sz="1200" dirty="0"/>
              <a:t>)</a:t>
            </a:r>
          </a:p>
          <a:p>
            <a:pPr marL="171450" indent="-171450">
              <a:buFont typeface="Arial" panose="020B0604020202020204" pitchFamily="34" charset="0"/>
              <a:buChar char="•"/>
            </a:pPr>
            <a:r>
              <a:rPr lang="en-US" sz="1200" dirty="0"/>
              <a:t>The most prevalent plasma proteins are </a:t>
            </a:r>
            <a:r>
              <a:rPr lang="en-US" sz="1200" b="1" dirty="0">
                <a:solidFill>
                  <a:srgbClr val="7030A0"/>
                </a:solidFill>
              </a:rPr>
              <a:t>albumins</a:t>
            </a:r>
            <a:r>
              <a:rPr lang="en-US" sz="1200" dirty="0">
                <a:solidFill>
                  <a:schemeClr val="tx1"/>
                </a:solidFill>
              </a:rPr>
              <a:t>, which are main contributors to the thickness/viscosity of plasma and to osmotic pressure. The pressure retains fluid within blood vessels – it is the opposite force to hydrostatic pressure. If plasma protein levels fall, the osmotic pressure also falls and fluid leaking from the bloodstream can accumulate in the tissues causing </a:t>
            </a:r>
            <a:r>
              <a:rPr lang="en-US" sz="1200" b="1" dirty="0" err="1">
                <a:solidFill>
                  <a:srgbClr val="7030A0"/>
                </a:solidFill>
              </a:rPr>
              <a:t>oedema</a:t>
            </a:r>
            <a:r>
              <a:rPr lang="en-US" sz="1200" dirty="0">
                <a:solidFill>
                  <a:schemeClr val="tx1"/>
                </a:solidFill>
              </a:rPr>
              <a:t>.</a:t>
            </a:r>
          </a:p>
          <a:p>
            <a:endParaRPr lang="en-US" sz="1200" dirty="0">
              <a:solidFill>
                <a:schemeClr val="tx1"/>
              </a:solidFill>
            </a:endParaRPr>
          </a:p>
          <a:p>
            <a:pPr marL="171450" indent="-171450">
              <a:buFont typeface="Arial" panose="020B0604020202020204" pitchFamily="34" charset="0"/>
              <a:buChar char="•"/>
            </a:pPr>
            <a:r>
              <a:rPr lang="en-US" sz="1200" dirty="0">
                <a:solidFill>
                  <a:schemeClr val="tx1"/>
                </a:solidFill>
              </a:rPr>
              <a:t>The second most prevalent group are the </a:t>
            </a:r>
            <a:r>
              <a:rPr lang="en-US" sz="1200" b="1" dirty="0">
                <a:solidFill>
                  <a:srgbClr val="7030A0"/>
                </a:solidFill>
              </a:rPr>
              <a:t>globulins</a:t>
            </a:r>
            <a:r>
              <a:rPr lang="en-US" sz="1200" b="1" dirty="0">
                <a:solidFill>
                  <a:schemeClr val="tx1"/>
                </a:solidFill>
              </a:rPr>
              <a:t>, </a:t>
            </a:r>
            <a:r>
              <a:rPr lang="en-US" sz="1200" dirty="0">
                <a:solidFill>
                  <a:schemeClr val="tx1"/>
                </a:solidFill>
              </a:rPr>
              <a:t>which include immunoglobulin/antibodies. These are protective proteins essential for the body’s immune response and are made by lymphocytes (white blood cells).</a:t>
            </a:r>
          </a:p>
          <a:p>
            <a:pPr marL="171450" indent="-171450">
              <a:buFont typeface="Arial" panose="020B0604020202020204" pitchFamily="34" charset="0"/>
              <a:buChar char="•"/>
            </a:pPr>
            <a:endParaRPr lang="en-US" sz="1200" dirty="0">
              <a:solidFill>
                <a:schemeClr val="tx1"/>
              </a:solidFill>
            </a:endParaRPr>
          </a:p>
          <a:p>
            <a:pPr marL="171450" indent="-171450">
              <a:buFont typeface="Arial" panose="020B0604020202020204" pitchFamily="34" charset="0"/>
              <a:buChar char="•"/>
            </a:pPr>
            <a:r>
              <a:rPr lang="en-US" sz="1200" b="1" dirty="0">
                <a:solidFill>
                  <a:srgbClr val="7030A0"/>
                </a:solidFill>
              </a:rPr>
              <a:t>Fibrinogen</a:t>
            </a:r>
            <a:r>
              <a:rPr lang="en-US" sz="1200" dirty="0">
                <a:solidFill>
                  <a:schemeClr val="tx1"/>
                </a:solidFill>
              </a:rPr>
              <a:t> is a third type of plasma protein, which has a role in </a:t>
            </a:r>
            <a:r>
              <a:rPr lang="en-US" sz="1200" b="1" dirty="0">
                <a:solidFill>
                  <a:srgbClr val="7030A0"/>
                </a:solidFill>
              </a:rPr>
              <a:t>blood coagulation </a:t>
            </a:r>
            <a:r>
              <a:rPr lang="en-US" sz="1200" dirty="0">
                <a:solidFill>
                  <a:schemeClr val="tx1"/>
                </a:solidFill>
              </a:rPr>
              <a:t>and clotting.</a:t>
            </a:r>
          </a:p>
        </p:txBody>
      </p:sp>
      <p:sp>
        <p:nvSpPr>
          <p:cNvPr id="13" name="TextBox 12"/>
          <p:cNvSpPr txBox="1"/>
          <p:nvPr/>
        </p:nvSpPr>
        <p:spPr>
          <a:xfrm>
            <a:off x="4160959" y="3843803"/>
            <a:ext cx="1778923"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Exam tip:</a:t>
            </a:r>
          </a:p>
          <a:p>
            <a:r>
              <a:rPr lang="en-US" sz="1200" dirty="0"/>
              <a:t>Make sure you can compare the differences and similarities between blood plasma, tissue fluid and lymph. Use the table above to help you!</a:t>
            </a:r>
            <a:endParaRPr lang="en-GB" sz="1200" dirty="0"/>
          </a:p>
        </p:txBody>
      </p:sp>
    </p:spTree>
    <p:extLst>
      <p:ext uri="{BB962C8B-B14F-4D97-AF65-F5344CB8AC3E}">
        <p14:creationId xmlns:p14="http://schemas.microsoft.com/office/powerpoint/2010/main" val="2645168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srcRect l="-272" t="8561" r="3002" b="6093"/>
          <a:stretch/>
        </p:blipFill>
        <p:spPr>
          <a:xfrm>
            <a:off x="3920490" y="991207"/>
            <a:ext cx="3486150" cy="5615891"/>
          </a:xfrm>
          <a:prstGeom prst="rect">
            <a:avLst/>
          </a:prstGeom>
        </p:spPr>
      </p:pic>
      <p:sp>
        <p:nvSpPr>
          <p:cNvPr id="2" name="Title 1"/>
          <p:cNvSpPr>
            <a:spLocks noGrp="1"/>
          </p:cNvSpPr>
          <p:nvPr>
            <p:ph type="title"/>
          </p:nvPr>
        </p:nvSpPr>
        <p:spPr>
          <a:xfrm>
            <a:off x="4769427" y="373439"/>
            <a:ext cx="2653145" cy="449522"/>
          </a:xfrm>
        </p:spPr>
        <p:style>
          <a:lnRef idx="2">
            <a:schemeClr val="dk1"/>
          </a:lnRef>
          <a:fillRef idx="1">
            <a:schemeClr val="lt1"/>
          </a:fillRef>
          <a:effectRef idx="0">
            <a:schemeClr val="dk1"/>
          </a:effectRef>
          <a:fontRef idx="minor">
            <a:schemeClr val="dk1"/>
          </a:fontRef>
        </p:style>
        <p:txBody>
          <a:bodyPr>
            <a:normAutofit/>
          </a:bodyPr>
          <a:lstStyle/>
          <a:p>
            <a:r>
              <a:rPr lang="en-US" sz="1600" b="1" dirty="0"/>
              <a:t>Cardiovascular malfunctions</a:t>
            </a:r>
            <a:endParaRPr lang="en-GB" sz="1600" b="1" dirty="0"/>
          </a:p>
        </p:txBody>
      </p:sp>
      <p:sp>
        <p:nvSpPr>
          <p:cNvPr id="4" name="TextBox 3"/>
          <p:cNvSpPr txBox="1"/>
          <p:nvPr/>
        </p:nvSpPr>
        <p:spPr>
          <a:xfrm>
            <a:off x="236912" y="783472"/>
            <a:ext cx="246056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Hypertension (high blood pressure)</a:t>
            </a:r>
            <a:endParaRPr lang="en-GB" sz="1200" b="1" dirty="0"/>
          </a:p>
        </p:txBody>
      </p:sp>
      <p:sp>
        <p:nvSpPr>
          <p:cNvPr id="5" name="TextBox 4"/>
          <p:cNvSpPr txBox="1"/>
          <p:nvPr/>
        </p:nvSpPr>
        <p:spPr>
          <a:xfrm>
            <a:off x="236912" y="1274124"/>
            <a:ext cx="3865419"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Symptoms and effects:</a:t>
            </a:r>
          </a:p>
          <a:p>
            <a:pPr marL="171450" indent="-171450">
              <a:buFont typeface="Arial" panose="020B0604020202020204" pitchFamily="34" charset="0"/>
              <a:buChar char="•"/>
            </a:pPr>
            <a:r>
              <a:rPr lang="en-US" sz="1200" dirty="0"/>
              <a:t>A rough guide, ideal blood pressure is considered to be between 90/60mmHg and 120/80mmHg. High blood pressure is anything around 140/90mmHg or higher.</a:t>
            </a:r>
          </a:p>
          <a:p>
            <a:pPr marL="171450" indent="-171450">
              <a:buFont typeface="Arial" panose="020B0604020202020204" pitchFamily="34" charset="0"/>
              <a:buChar char="•"/>
            </a:pPr>
            <a:r>
              <a:rPr lang="en-US" sz="1200" dirty="0"/>
              <a:t>Hypertension doesn’t really have noticeable symptoms.</a:t>
            </a:r>
          </a:p>
          <a:p>
            <a:pPr marL="171450" indent="-171450">
              <a:buFont typeface="Arial" panose="020B0604020202020204" pitchFamily="34" charset="0"/>
              <a:buChar char="•"/>
            </a:pPr>
            <a:endParaRPr lang="en-US" sz="1200" dirty="0"/>
          </a:p>
          <a:p>
            <a:r>
              <a:rPr lang="en-US" sz="1200" b="1" dirty="0"/>
              <a:t>The biology bit!</a:t>
            </a:r>
          </a:p>
          <a:p>
            <a:pPr marL="171450" indent="-171450">
              <a:buFont typeface="Arial" panose="020B0604020202020204" pitchFamily="34" charset="0"/>
              <a:buChar char="•"/>
            </a:pPr>
            <a:r>
              <a:rPr lang="en-US" sz="1200" dirty="0"/>
              <a:t>Blood pressure is recorded with two numbers. The systolic pressure (higher number) is the force at which your heart pumps blood around the body.</a:t>
            </a:r>
          </a:p>
          <a:p>
            <a:pPr marL="171450" indent="-171450">
              <a:buFont typeface="Arial" panose="020B0604020202020204" pitchFamily="34" charset="0"/>
              <a:buChar char="•"/>
            </a:pPr>
            <a:r>
              <a:rPr lang="en-US" sz="1200" dirty="0"/>
              <a:t>Diastolic pressure (lower number) is the resistance to the blood flow in the blood vessels.</a:t>
            </a:r>
          </a:p>
          <a:p>
            <a:pPr marL="171450" indent="-171450">
              <a:buFont typeface="Arial" panose="020B0604020202020204" pitchFamily="34" charset="0"/>
              <a:buChar char="•"/>
            </a:pPr>
            <a:r>
              <a:rPr lang="en-US" sz="1200" dirty="0"/>
              <a:t>Both are measured in </a:t>
            </a:r>
            <a:r>
              <a:rPr lang="en-US" sz="1200" dirty="0" err="1"/>
              <a:t>millimetres</a:t>
            </a:r>
            <a:r>
              <a:rPr lang="en-US" sz="1200" dirty="0"/>
              <a:t> of mercury (mmHg).</a:t>
            </a:r>
          </a:p>
          <a:p>
            <a:pPr marL="171450" indent="-171450">
              <a:buFont typeface="Arial" panose="020B0604020202020204" pitchFamily="34" charset="0"/>
              <a:buChar char="•"/>
            </a:pPr>
            <a:r>
              <a:rPr lang="en-US" sz="1200" dirty="0"/>
              <a:t>High blood pressure damages the blood vessels.</a:t>
            </a:r>
            <a:endParaRPr lang="en-GB" sz="1200" dirty="0"/>
          </a:p>
        </p:txBody>
      </p:sp>
      <p:pic>
        <p:nvPicPr>
          <p:cNvPr id="6" name="Picture 5"/>
          <p:cNvPicPr>
            <a:picLocks noChangeAspect="1"/>
          </p:cNvPicPr>
          <p:nvPr/>
        </p:nvPicPr>
        <p:blipFill>
          <a:blip r:embed="rId3" cstate="print"/>
          <a:stretch>
            <a:fillRect/>
          </a:stretch>
        </p:blipFill>
        <p:spPr>
          <a:xfrm>
            <a:off x="164176" y="4919413"/>
            <a:ext cx="2169622" cy="1160496"/>
          </a:xfrm>
          <a:prstGeom prst="rect">
            <a:avLst/>
          </a:prstGeom>
        </p:spPr>
      </p:pic>
      <p:sp>
        <p:nvSpPr>
          <p:cNvPr id="7" name="TextBox 6"/>
          <p:cNvSpPr txBox="1"/>
          <p:nvPr/>
        </p:nvSpPr>
        <p:spPr>
          <a:xfrm>
            <a:off x="236912" y="4328627"/>
            <a:ext cx="2169622"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Checking blood pressure.</a:t>
            </a:r>
            <a:endParaRPr lang="en-GB" sz="1200" b="1" dirty="0"/>
          </a:p>
        </p:txBody>
      </p:sp>
      <p:sp>
        <p:nvSpPr>
          <p:cNvPr id="8" name="TextBox 7"/>
          <p:cNvSpPr txBox="1"/>
          <p:nvPr/>
        </p:nvSpPr>
        <p:spPr>
          <a:xfrm>
            <a:off x="2515639" y="4309698"/>
            <a:ext cx="1404851"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Exam Tip:</a:t>
            </a:r>
          </a:p>
          <a:p>
            <a:r>
              <a:rPr lang="en-US" sz="1200" dirty="0"/>
              <a:t>PIES Effects – can help you remember the impacts on individuals of having an illness.</a:t>
            </a:r>
          </a:p>
          <a:p>
            <a:r>
              <a:rPr lang="en-US" sz="1200" b="1" dirty="0"/>
              <a:t>P</a:t>
            </a:r>
            <a:r>
              <a:rPr lang="en-US" sz="1200" dirty="0"/>
              <a:t> (</a:t>
            </a:r>
            <a:r>
              <a:rPr lang="en-US" sz="1200" b="1" dirty="0"/>
              <a:t>P</a:t>
            </a:r>
            <a:r>
              <a:rPr lang="en-US" sz="1200" dirty="0"/>
              <a:t>hysical)</a:t>
            </a:r>
          </a:p>
          <a:p>
            <a:r>
              <a:rPr lang="en-US" sz="1200" b="1" dirty="0"/>
              <a:t>I</a:t>
            </a:r>
            <a:r>
              <a:rPr lang="en-US" sz="1200" dirty="0"/>
              <a:t> (</a:t>
            </a:r>
            <a:r>
              <a:rPr lang="en-US" sz="1200" b="1" dirty="0"/>
              <a:t>I</a:t>
            </a:r>
            <a:r>
              <a:rPr lang="en-US" sz="1200" dirty="0"/>
              <a:t>ntellectual)</a:t>
            </a:r>
          </a:p>
          <a:p>
            <a:r>
              <a:rPr lang="en-US" sz="1200" b="1" dirty="0"/>
              <a:t>E</a:t>
            </a:r>
            <a:r>
              <a:rPr lang="en-US" sz="1200" dirty="0"/>
              <a:t> (</a:t>
            </a:r>
            <a:r>
              <a:rPr lang="en-US" sz="1200" b="1" dirty="0"/>
              <a:t>E</a:t>
            </a:r>
            <a:r>
              <a:rPr lang="en-US" sz="1200" dirty="0"/>
              <a:t>motional)</a:t>
            </a:r>
          </a:p>
          <a:p>
            <a:r>
              <a:rPr lang="en-US" sz="1200" b="1" dirty="0"/>
              <a:t>S</a:t>
            </a:r>
            <a:r>
              <a:rPr lang="en-US" sz="1200" dirty="0"/>
              <a:t> (</a:t>
            </a:r>
            <a:r>
              <a:rPr lang="en-US" sz="1200" b="1" dirty="0"/>
              <a:t>S</a:t>
            </a:r>
            <a:r>
              <a:rPr lang="en-US" sz="1200" dirty="0"/>
              <a:t>ocial)</a:t>
            </a:r>
            <a:endParaRPr lang="en-GB" sz="1200" dirty="0"/>
          </a:p>
        </p:txBody>
      </p:sp>
      <p:sp>
        <p:nvSpPr>
          <p:cNvPr id="10" name="TextBox 9"/>
          <p:cNvSpPr txBox="1"/>
          <p:nvPr/>
        </p:nvSpPr>
        <p:spPr>
          <a:xfrm>
            <a:off x="7368194" y="991207"/>
            <a:ext cx="4560570" cy="54476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a:t>Factors that can increase the risk of high blood pressure:</a:t>
            </a:r>
            <a:endParaRPr lang="en-GB" sz="1200" b="1" dirty="0"/>
          </a:p>
          <a:p>
            <a:pPr marL="171450" indent="-171450">
              <a:buFont typeface="Arial" panose="020B0604020202020204" pitchFamily="34" charset="0"/>
              <a:buChar char="•"/>
            </a:pPr>
            <a:r>
              <a:rPr lang="en-US" sz="1200" dirty="0"/>
              <a:t>Age – as you get older, the risk increases.</a:t>
            </a:r>
          </a:p>
          <a:p>
            <a:pPr marL="285750" indent="-285750">
              <a:buFont typeface="Arial" panose="020B0604020202020204" pitchFamily="34" charset="0"/>
              <a:buChar char="•"/>
            </a:pPr>
            <a:r>
              <a:rPr lang="en-US" sz="1200" dirty="0"/>
              <a:t>Family history – if it runs in the family people are more susceptible to it.</a:t>
            </a:r>
          </a:p>
          <a:p>
            <a:pPr marL="285750" indent="-285750">
              <a:buFont typeface="Arial" panose="020B0604020202020204" pitchFamily="34" charset="0"/>
              <a:buChar char="•"/>
            </a:pPr>
            <a:r>
              <a:rPr lang="en-US" sz="1200" dirty="0"/>
              <a:t>High salt intake (adding to foods, too many processed food and snacking on crisps and nuts).</a:t>
            </a:r>
          </a:p>
          <a:p>
            <a:pPr marL="285750" indent="-285750">
              <a:buFont typeface="Arial" panose="020B0604020202020204" pitchFamily="34" charset="0"/>
              <a:buChar char="•"/>
            </a:pPr>
            <a:r>
              <a:rPr lang="en-US" sz="1200" dirty="0"/>
              <a:t>Lack of exercise.</a:t>
            </a:r>
          </a:p>
          <a:p>
            <a:pPr marL="285750" indent="-285750">
              <a:buFont typeface="Arial" panose="020B0604020202020204" pitchFamily="34" charset="0"/>
              <a:buChar char="•"/>
            </a:pPr>
            <a:r>
              <a:rPr lang="en-US" sz="1200" dirty="0"/>
              <a:t>Being overweight / obese.</a:t>
            </a:r>
          </a:p>
          <a:p>
            <a:pPr marL="285750" indent="-285750">
              <a:buFont typeface="Arial" panose="020B0604020202020204" pitchFamily="34" charset="0"/>
              <a:buChar char="•"/>
            </a:pPr>
            <a:r>
              <a:rPr lang="en-US" sz="1200" dirty="0"/>
              <a:t>Smoking.</a:t>
            </a:r>
          </a:p>
          <a:p>
            <a:pPr marL="285750" indent="-285750">
              <a:buFont typeface="Arial" panose="020B0604020202020204" pitchFamily="34" charset="0"/>
              <a:buChar char="•"/>
            </a:pPr>
            <a:r>
              <a:rPr lang="en-US" sz="1200" dirty="0"/>
              <a:t>Regularly drinking large amounts of alcohol.</a:t>
            </a:r>
          </a:p>
          <a:p>
            <a:pPr marL="285750" indent="-285750">
              <a:buFont typeface="Arial" panose="020B0604020202020204" pitchFamily="34" charset="0"/>
              <a:buChar char="•"/>
            </a:pPr>
            <a:endParaRPr lang="en-US" sz="1200" dirty="0"/>
          </a:p>
          <a:p>
            <a:r>
              <a:rPr lang="en-US" sz="1200" b="1" dirty="0"/>
              <a:t>Conditions that can cause high blood pressure include:</a:t>
            </a:r>
          </a:p>
          <a:p>
            <a:pPr marL="171450" indent="-171450">
              <a:buFont typeface="Arial" panose="020B0604020202020204" pitchFamily="34" charset="0"/>
              <a:buChar char="•"/>
            </a:pPr>
            <a:r>
              <a:rPr lang="en-US" sz="1200" dirty="0"/>
              <a:t>Kidney Disease.</a:t>
            </a:r>
          </a:p>
          <a:p>
            <a:pPr marL="171450" indent="-171450">
              <a:buFont typeface="Arial" panose="020B0604020202020204" pitchFamily="34" charset="0"/>
              <a:buChar char="•"/>
            </a:pPr>
            <a:r>
              <a:rPr lang="en-US" sz="1200" dirty="0"/>
              <a:t>Diabetes.</a:t>
            </a:r>
          </a:p>
          <a:p>
            <a:pPr marL="171450" indent="-171450">
              <a:buFont typeface="Arial" panose="020B0604020202020204" pitchFamily="34" charset="0"/>
              <a:buChar char="•"/>
            </a:pPr>
            <a:r>
              <a:rPr lang="en-US" sz="1200" dirty="0"/>
              <a:t>Hormone problems – for example, an under active or over active thyroid.</a:t>
            </a:r>
          </a:p>
          <a:p>
            <a:pPr marL="171450" indent="-171450">
              <a:buFont typeface="Arial" panose="020B0604020202020204" pitchFamily="34" charset="0"/>
              <a:buChar char="•"/>
            </a:pPr>
            <a:endParaRPr lang="en-US" sz="1200" dirty="0"/>
          </a:p>
          <a:p>
            <a:r>
              <a:rPr lang="en-US" sz="1200" b="1" dirty="0"/>
              <a:t>Monitoring, treatment and care needs:</a:t>
            </a:r>
          </a:p>
          <a:p>
            <a:pPr marL="171450" indent="-171450">
              <a:buFont typeface="Arial" panose="020B0604020202020204" pitchFamily="34" charset="0"/>
              <a:buChar char="•"/>
            </a:pPr>
            <a:r>
              <a:rPr lang="en-US" sz="1200" dirty="0"/>
              <a:t>Blood pressure taken regularly to monitor it.</a:t>
            </a:r>
          </a:p>
          <a:p>
            <a:pPr marL="171450" indent="-171450">
              <a:buFont typeface="Arial" panose="020B0604020202020204" pitchFamily="34" charset="0"/>
              <a:buChar char="•"/>
            </a:pPr>
            <a:r>
              <a:rPr lang="en-US" sz="1200" b="1" dirty="0"/>
              <a:t>Impact on lifestyle</a:t>
            </a:r>
            <a:r>
              <a:rPr lang="en-US" sz="1200" dirty="0"/>
              <a:t>: changes in diet to balanced diet with low fat and salt; regular exercise, reduced alcohol consumption, stopping smoking, at least 6 hour of sleep per night and reducing stress.</a:t>
            </a:r>
          </a:p>
          <a:p>
            <a:pPr marL="171450" indent="-171450">
              <a:buFont typeface="Arial" panose="020B0604020202020204" pitchFamily="34" charset="0"/>
              <a:buChar char="•"/>
            </a:pPr>
            <a:r>
              <a:rPr lang="en-US" sz="1200" dirty="0"/>
              <a:t> </a:t>
            </a:r>
            <a:r>
              <a:rPr lang="en-US" sz="1200" b="1" dirty="0"/>
              <a:t>Medication: </a:t>
            </a:r>
            <a:r>
              <a:rPr lang="en-US" sz="1200" dirty="0"/>
              <a:t>Doctors may recommend taking one or more medications to keep blood pressure under control. These are normally taken once a day. Common medications for high blood pressure are ACE inhibitors, which lower blood pressure and beta-blockers, which slow the heart rate.</a:t>
            </a:r>
          </a:p>
          <a:p>
            <a:pPr marL="171450" indent="-171450">
              <a:buFont typeface="Arial" panose="020B0604020202020204" pitchFamily="34" charset="0"/>
              <a:buChar char="•"/>
            </a:pPr>
            <a:r>
              <a:rPr lang="en-US" sz="1200" b="1" dirty="0"/>
              <a:t>Impacts: </a:t>
            </a:r>
            <a:r>
              <a:rPr lang="en-US" sz="1200" dirty="0"/>
              <a:t>Hypertension can lead to an increased risk of coronary heart disease, strokes and kidney disease.</a:t>
            </a:r>
            <a:endParaRPr lang="en-GB" sz="1200" b="1" dirty="0"/>
          </a:p>
        </p:txBody>
      </p:sp>
    </p:spTree>
    <p:extLst>
      <p:ext uri="{BB962C8B-B14F-4D97-AF65-F5344CB8AC3E}">
        <p14:creationId xmlns:p14="http://schemas.microsoft.com/office/powerpoint/2010/main" val="331822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061" y="455141"/>
            <a:ext cx="2353887" cy="424584"/>
          </a:xfrm>
        </p:spPr>
        <p:style>
          <a:lnRef idx="2">
            <a:schemeClr val="dk1"/>
          </a:lnRef>
          <a:fillRef idx="1">
            <a:schemeClr val="lt1"/>
          </a:fillRef>
          <a:effectRef idx="0">
            <a:schemeClr val="dk1"/>
          </a:effectRef>
          <a:fontRef idx="minor">
            <a:schemeClr val="dk1"/>
          </a:fontRef>
        </p:style>
        <p:txBody>
          <a:bodyPr>
            <a:noAutofit/>
          </a:bodyPr>
          <a:lstStyle/>
          <a:p>
            <a:pPr algn="ctr"/>
            <a:r>
              <a:rPr lang="en-US" sz="1400" b="1" dirty="0"/>
              <a:t>Coronary Heart Disease</a:t>
            </a:r>
            <a:endParaRPr lang="en-GB" sz="1400" b="1" dirty="0"/>
          </a:p>
        </p:txBody>
      </p:sp>
      <p:sp>
        <p:nvSpPr>
          <p:cNvPr id="4" name="TextBox 3"/>
          <p:cNvSpPr txBox="1"/>
          <p:nvPr/>
        </p:nvSpPr>
        <p:spPr>
          <a:xfrm>
            <a:off x="349135" y="1022465"/>
            <a:ext cx="3658985"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t>Symptoms &amp; Effects:</a:t>
            </a:r>
          </a:p>
          <a:p>
            <a:endParaRPr lang="en-US" sz="1200" b="1" dirty="0"/>
          </a:p>
          <a:p>
            <a:r>
              <a:rPr lang="en-US" sz="1400" b="1" dirty="0">
                <a:solidFill>
                  <a:srgbClr val="7030A0"/>
                </a:solidFill>
              </a:rPr>
              <a:t>Angina:</a:t>
            </a:r>
          </a:p>
          <a:p>
            <a:pPr marL="171450" indent="-171450">
              <a:buFont typeface="Arial" panose="020B0604020202020204" pitchFamily="34" charset="0"/>
              <a:buChar char="•"/>
            </a:pPr>
            <a:r>
              <a:rPr lang="en-US" sz="1200" dirty="0"/>
              <a:t>Breathlessness</a:t>
            </a:r>
          </a:p>
          <a:p>
            <a:pPr marL="171450" indent="-171450">
              <a:buFont typeface="Arial" panose="020B0604020202020204" pitchFamily="34" charset="0"/>
              <a:buChar char="•"/>
            </a:pPr>
            <a:r>
              <a:rPr lang="en-US" sz="1200" dirty="0"/>
              <a:t>Nausea</a:t>
            </a:r>
          </a:p>
          <a:p>
            <a:pPr marL="171450" indent="-171450">
              <a:buFont typeface="Arial" panose="020B0604020202020204" pitchFamily="34" charset="0"/>
              <a:buChar char="•"/>
            </a:pPr>
            <a:r>
              <a:rPr lang="en-US" sz="1200" dirty="0"/>
              <a:t>Dizziness</a:t>
            </a:r>
          </a:p>
          <a:p>
            <a:pPr marL="171450" indent="-171450">
              <a:buFont typeface="Arial" panose="020B0604020202020204" pitchFamily="34" charset="0"/>
              <a:buChar char="•"/>
            </a:pPr>
            <a:r>
              <a:rPr lang="en-US" sz="1200" dirty="0"/>
              <a:t>Chest pain</a:t>
            </a:r>
          </a:p>
          <a:p>
            <a:pPr marL="171450" indent="-171450">
              <a:buFont typeface="Arial" panose="020B0604020202020204" pitchFamily="34" charset="0"/>
              <a:buChar char="•"/>
            </a:pPr>
            <a:r>
              <a:rPr lang="en-US" sz="1200" dirty="0"/>
              <a:t>Feeling of tightness in the chest that might spread to the arms, neck and jaw.</a:t>
            </a:r>
          </a:p>
          <a:p>
            <a:pPr marL="171450" indent="-171450">
              <a:buFont typeface="Arial" panose="020B0604020202020204" pitchFamily="34" charset="0"/>
              <a:buChar char="•"/>
            </a:pPr>
            <a:endParaRPr lang="en-US" sz="1200" dirty="0"/>
          </a:p>
          <a:p>
            <a:r>
              <a:rPr lang="en-US" sz="1400" b="1" dirty="0">
                <a:solidFill>
                  <a:srgbClr val="7030A0"/>
                </a:solidFill>
              </a:rPr>
              <a:t>Heart Attack: (myocardial infarction)</a:t>
            </a:r>
          </a:p>
          <a:p>
            <a:pPr marL="171450" indent="-171450">
              <a:buFont typeface="Arial" panose="020B0604020202020204" pitchFamily="34" charset="0"/>
              <a:buChar char="•"/>
            </a:pPr>
            <a:r>
              <a:rPr lang="en-US" sz="1200" dirty="0">
                <a:solidFill>
                  <a:schemeClr val="tx1"/>
                </a:solidFill>
              </a:rPr>
              <a:t>Light headedness</a:t>
            </a:r>
          </a:p>
          <a:p>
            <a:pPr marL="171450" indent="-171450">
              <a:buFont typeface="Arial" panose="020B0604020202020204" pitchFamily="34" charset="0"/>
              <a:buChar char="•"/>
            </a:pPr>
            <a:r>
              <a:rPr lang="en-US" sz="1200" dirty="0">
                <a:solidFill>
                  <a:schemeClr val="tx1"/>
                </a:solidFill>
              </a:rPr>
              <a:t>Feeling weak</a:t>
            </a:r>
          </a:p>
          <a:p>
            <a:pPr marL="171450" indent="-171450">
              <a:buFont typeface="Arial" panose="020B0604020202020204" pitchFamily="34" charset="0"/>
              <a:buChar char="•"/>
            </a:pPr>
            <a:r>
              <a:rPr lang="en-US" sz="1200" dirty="0">
                <a:solidFill>
                  <a:schemeClr val="tx1"/>
                </a:solidFill>
              </a:rPr>
              <a:t>Sweating</a:t>
            </a:r>
          </a:p>
          <a:p>
            <a:pPr marL="171450" indent="-171450">
              <a:buFont typeface="Arial" panose="020B0604020202020204" pitchFamily="34" charset="0"/>
              <a:buChar char="•"/>
            </a:pPr>
            <a:r>
              <a:rPr lang="en-US" sz="1200" dirty="0">
                <a:solidFill>
                  <a:schemeClr val="tx1"/>
                </a:solidFill>
              </a:rPr>
              <a:t>Shortness of breath</a:t>
            </a:r>
          </a:p>
          <a:p>
            <a:pPr marL="171450" indent="-171450">
              <a:buFont typeface="Arial" panose="020B0604020202020204" pitchFamily="34" charset="0"/>
              <a:buChar char="•"/>
            </a:pPr>
            <a:r>
              <a:rPr lang="en-US" sz="1200" dirty="0">
                <a:solidFill>
                  <a:schemeClr val="tx1"/>
                </a:solidFill>
              </a:rPr>
              <a:t>Chest pain; radiating from chest to jaw, neck, arms and back.</a:t>
            </a:r>
            <a:endParaRPr lang="en-US" sz="1200" dirty="0"/>
          </a:p>
          <a:p>
            <a:endParaRPr lang="en-GB" sz="1200" b="1" dirty="0"/>
          </a:p>
        </p:txBody>
      </p:sp>
      <p:sp>
        <p:nvSpPr>
          <p:cNvPr id="3" name="TextBox 2"/>
          <p:cNvSpPr txBox="1"/>
          <p:nvPr/>
        </p:nvSpPr>
        <p:spPr>
          <a:xfrm>
            <a:off x="349135" y="4651029"/>
            <a:ext cx="3631276"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Biological Explanation</a:t>
            </a:r>
            <a:r>
              <a:rPr lang="en-GB" sz="1600" b="1" dirty="0"/>
              <a:t>:</a:t>
            </a:r>
          </a:p>
          <a:p>
            <a:pPr marL="171450" indent="-171450">
              <a:buFont typeface="Arial" panose="020B0604020202020204" pitchFamily="34" charset="0"/>
              <a:buChar char="•"/>
            </a:pPr>
            <a:r>
              <a:rPr lang="en-GB" sz="1200" dirty="0"/>
              <a:t>Walls of arteries become blocked with fatty deposit</a:t>
            </a:r>
            <a:r>
              <a:rPr lang="en-US" sz="1200" b="1" dirty="0">
                <a:solidFill>
                  <a:srgbClr val="212B32"/>
                </a:solidFill>
                <a:latin typeface="Frutiger W01"/>
              </a:rPr>
              <a:t> </a:t>
            </a:r>
            <a:r>
              <a:rPr lang="en-US" sz="1200" b="1" i="0" dirty="0">
                <a:solidFill>
                  <a:srgbClr val="212B32"/>
                </a:solidFill>
                <a:effectLst/>
                <a:highlight>
                  <a:srgbClr val="FFFF00"/>
                </a:highlight>
                <a:latin typeface="Frutiger W01"/>
              </a:rPr>
              <a:t>atheroma</a:t>
            </a:r>
            <a:r>
              <a:rPr lang="en-GB" sz="1200" dirty="0"/>
              <a:t> – the process is called </a:t>
            </a:r>
            <a:r>
              <a:rPr lang="en-GB" sz="1200" b="1" dirty="0">
                <a:solidFill>
                  <a:srgbClr val="7030A0"/>
                </a:solidFill>
              </a:rPr>
              <a:t>atherosclerosis</a:t>
            </a:r>
          </a:p>
          <a:p>
            <a:pPr marL="171450" indent="-171450">
              <a:buFont typeface="Arial" panose="020B0604020202020204" pitchFamily="34" charset="0"/>
              <a:buChar char="•"/>
            </a:pPr>
            <a:endParaRPr lang="en-GB" sz="1200" b="1" dirty="0">
              <a:solidFill>
                <a:srgbClr val="7030A0"/>
              </a:solidFill>
            </a:endParaRPr>
          </a:p>
          <a:p>
            <a:pPr marL="171450" indent="-171450">
              <a:buFont typeface="Arial" panose="020B0604020202020204" pitchFamily="34" charset="0"/>
              <a:buChar char="•"/>
            </a:pPr>
            <a:r>
              <a:rPr lang="en-GB" sz="1200" dirty="0"/>
              <a:t>When arteries become blocked completely blocked it can cause a heart attack, which can permanently damage the heart muscle and be fatal if not treated immediately.</a:t>
            </a:r>
          </a:p>
          <a:p>
            <a:endParaRPr lang="en-GB" sz="1200" dirty="0"/>
          </a:p>
        </p:txBody>
      </p:sp>
      <p:sp>
        <p:nvSpPr>
          <p:cNvPr id="5" name="TextBox 4"/>
          <p:cNvSpPr txBox="1"/>
          <p:nvPr/>
        </p:nvSpPr>
        <p:spPr>
          <a:xfrm>
            <a:off x="4214553" y="1039090"/>
            <a:ext cx="3801687" cy="23698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Causes:</a:t>
            </a:r>
          </a:p>
          <a:p>
            <a:endParaRPr lang="en-GB" sz="1400" b="1" dirty="0"/>
          </a:p>
          <a:p>
            <a:pPr marL="171450" indent="-171450">
              <a:buFont typeface="Arial" panose="020B0604020202020204" pitchFamily="34" charset="0"/>
              <a:buChar char="•"/>
            </a:pPr>
            <a:r>
              <a:rPr lang="en-GB" sz="1200" dirty="0"/>
              <a:t>Coronary heart disease is cause by a build up of fatty deposits on the walls of arteries around the heart.</a:t>
            </a:r>
          </a:p>
          <a:p>
            <a:pPr marL="171450" indent="-171450">
              <a:buFont typeface="Arial" panose="020B0604020202020204" pitchFamily="34" charset="0"/>
              <a:buChar char="•"/>
            </a:pPr>
            <a:r>
              <a:rPr lang="en-GB" sz="1200" dirty="0"/>
              <a:t>Risk of this developing is significantly increased by lifestyle factors such as smoking, drinking alcohol, lack or regular exercise and obesity. </a:t>
            </a:r>
          </a:p>
          <a:p>
            <a:pPr marL="171450" indent="-171450">
              <a:buFont typeface="Arial" panose="020B0604020202020204" pitchFamily="34" charset="0"/>
              <a:buChar char="•"/>
            </a:pPr>
            <a:r>
              <a:rPr lang="en-GB" sz="1200" dirty="0"/>
              <a:t>Or an individual may have high cholesterol, high blood pressure or diabetes.</a:t>
            </a:r>
            <a:endParaRPr lang="en-GB" dirty="0"/>
          </a:p>
          <a:p>
            <a:pPr marL="171450" indent="-171450">
              <a:buFont typeface="Arial" panose="020B0604020202020204" pitchFamily="34" charset="0"/>
              <a:buChar char="•"/>
            </a:pPr>
            <a:r>
              <a:rPr lang="en-GB" sz="1200" dirty="0"/>
              <a:t>Age, genes, and gender can also influence the likelihood of developing heart disease.</a:t>
            </a:r>
          </a:p>
          <a:p>
            <a:endParaRPr lang="en-GB" sz="1200" dirty="0"/>
          </a:p>
        </p:txBody>
      </p:sp>
      <p:sp>
        <p:nvSpPr>
          <p:cNvPr id="6" name="TextBox 5"/>
          <p:cNvSpPr txBox="1"/>
          <p:nvPr/>
        </p:nvSpPr>
        <p:spPr>
          <a:xfrm>
            <a:off x="4214553" y="3727700"/>
            <a:ext cx="3801687" cy="218521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Monitoring, treatments and care needs:</a:t>
            </a:r>
          </a:p>
          <a:p>
            <a:endParaRPr lang="en-GB" sz="1400" b="1" dirty="0"/>
          </a:p>
          <a:p>
            <a:pPr marL="171450" indent="-171450">
              <a:buFont typeface="Arial" panose="020B0604020202020204" pitchFamily="34" charset="0"/>
              <a:buChar char="•"/>
            </a:pPr>
            <a:r>
              <a:rPr lang="en-GB" sz="1200" dirty="0"/>
              <a:t>Blood tests can check the levels of certain fats, cholesterol, sugar and proteins in the blood.</a:t>
            </a:r>
          </a:p>
          <a:p>
            <a:pPr marL="171450" indent="-171450">
              <a:buFont typeface="Arial" panose="020B0604020202020204" pitchFamily="34" charset="0"/>
              <a:buChar char="•"/>
            </a:pPr>
            <a:r>
              <a:rPr lang="en-GB" sz="1200" dirty="0"/>
              <a:t>An electrocardiogram (ECG) measures the electrical activity of the heart and can show any damage to the heart muscles or signs of coronary heart disease. (CHD)</a:t>
            </a:r>
          </a:p>
          <a:p>
            <a:pPr marL="171450" indent="-171450">
              <a:buFont typeface="Arial" panose="020B0604020202020204" pitchFamily="34" charset="0"/>
              <a:buChar char="•"/>
            </a:pPr>
            <a:r>
              <a:rPr lang="en-GB" sz="1200" dirty="0"/>
              <a:t>Lifestyle changes – such as reducing alcohol intake, less fat salt and sugar in the diet, regular moderate exercise etc.</a:t>
            </a:r>
          </a:p>
          <a:p>
            <a:endParaRPr lang="en-GB" sz="1200" dirty="0"/>
          </a:p>
        </p:txBody>
      </p:sp>
      <p:sp>
        <p:nvSpPr>
          <p:cNvPr id="7" name="TextBox 6"/>
          <p:cNvSpPr txBox="1"/>
          <p:nvPr/>
        </p:nvSpPr>
        <p:spPr>
          <a:xfrm>
            <a:off x="8382000" y="764770"/>
            <a:ext cx="3505200" cy="25545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b="1" dirty="0"/>
              <a:t>Medication:</a:t>
            </a:r>
          </a:p>
          <a:p>
            <a:endParaRPr lang="en-GB" sz="1400" b="1" dirty="0"/>
          </a:p>
          <a:p>
            <a:pPr marL="171450" indent="-171450">
              <a:buFont typeface="Arial" panose="020B0604020202020204" pitchFamily="34" charset="0"/>
              <a:buChar char="•"/>
            </a:pPr>
            <a:r>
              <a:rPr lang="en-GB" sz="1200" dirty="0"/>
              <a:t>Nitrates relax the coronary arteries and allow more blood to reach the heart – used to treat or prevent angina.</a:t>
            </a:r>
          </a:p>
          <a:p>
            <a:pPr marL="171450" indent="-171450">
              <a:buFont typeface="Arial" panose="020B0604020202020204" pitchFamily="34" charset="0"/>
              <a:buChar char="•"/>
            </a:pPr>
            <a:r>
              <a:rPr lang="en-GB" sz="1200" dirty="0"/>
              <a:t>Statins – cholesterol reducing medication.</a:t>
            </a:r>
          </a:p>
          <a:p>
            <a:pPr marL="171450" indent="-171450">
              <a:buFont typeface="Arial" panose="020B0604020202020204" pitchFamily="34" charset="0"/>
              <a:buChar char="•"/>
            </a:pPr>
            <a:r>
              <a:rPr lang="en-GB" sz="1200" dirty="0"/>
              <a:t>Antiplatelet medicines, like aspirin or </a:t>
            </a:r>
            <a:r>
              <a:rPr lang="en-GB" sz="1200" dirty="0" err="1"/>
              <a:t>clopidogrel</a:t>
            </a:r>
            <a:r>
              <a:rPr lang="en-GB" sz="1200" dirty="0"/>
              <a:t> and anticoagulant medicines make the blood less likely to form clots and reduce the risk of having a heart attack.</a:t>
            </a:r>
          </a:p>
          <a:p>
            <a:pPr marL="171450" indent="-171450">
              <a:buFont typeface="Arial" panose="020B0604020202020204" pitchFamily="34" charset="0"/>
              <a:buChar char="•"/>
            </a:pPr>
            <a:r>
              <a:rPr lang="en-US" sz="1200" dirty="0"/>
              <a:t>ACE inhibitors – lower blood pressure and are used if someone has had a heart attack.</a:t>
            </a:r>
            <a:endParaRPr lang="en-GB" sz="1200" dirty="0"/>
          </a:p>
          <a:p>
            <a:pPr marL="171450" indent="-171450">
              <a:buFont typeface="Arial" panose="020B0604020202020204" pitchFamily="34" charset="0"/>
              <a:buChar char="•"/>
            </a:pPr>
            <a:endParaRPr lang="en-GB" sz="1200" dirty="0"/>
          </a:p>
        </p:txBody>
      </p:sp>
      <p:sp>
        <p:nvSpPr>
          <p:cNvPr id="8" name="TextBox 7"/>
          <p:cNvSpPr txBox="1"/>
          <p:nvPr/>
        </p:nvSpPr>
        <p:spPr>
          <a:xfrm>
            <a:off x="8382000" y="3543034"/>
            <a:ext cx="3505200" cy="29238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dirty="0"/>
              <a:t>Surgical Procedures:</a:t>
            </a:r>
          </a:p>
          <a:p>
            <a:pPr marL="285750" indent="-285750">
              <a:buFont typeface="Arial" panose="020B0604020202020204" pitchFamily="34" charset="0"/>
              <a:buChar char="•"/>
            </a:pPr>
            <a:r>
              <a:rPr lang="en-US" sz="1200" b="1" dirty="0">
                <a:solidFill>
                  <a:srgbClr val="7030A0"/>
                </a:solidFill>
              </a:rPr>
              <a:t>Angioplasty </a:t>
            </a:r>
            <a:r>
              <a:rPr lang="en-US" sz="1200" dirty="0"/>
              <a:t>passes a tiny deflated balloon in to a narrow artery and then inflates it which pushes the artery open. Sometimes a stent or mesh tube is inserted to treat narrow arteries.</a:t>
            </a:r>
          </a:p>
          <a:p>
            <a:pPr marL="285750" indent="-285750">
              <a:buFont typeface="Arial" panose="020B0604020202020204" pitchFamily="34" charset="0"/>
              <a:buChar char="•"/>
            </a:pPr>
            <a:r>
              <a:rPr lang="en-US" sz="1200" b="1" dirty="0">
                <a:solidFill>
                  <a:srgbClr val="7030A0"/>
                </a:solidFill>
              </a:rPr>
              <a:t>Coronary artery heart bypass </a:t>
            </a:r>
            <a:r>
              <a:rPr lang="en-US" sz="1200" dirty="0"/>
              <a:t>– the graft surgery is to bypass the narrow coronary arteries to improve the flow of blood to the heart.</a:t>
            </a:r>
          </a:p>
          <a:p>
            <a:pPr marL="285750" indent="-285750">
              <a:buFont typeface="Arial" panose="020B0604020202020204" pitchFamily="34" charset="0"/>
              <a:buChar char="•"/>
            </a:pPr>
            <a:r>
              <a:rPr lang="en-US" sz="1200" b="1" dirty="0">
                <a:solidFill>
                  <a:srgbClr val="7030A0"/>
                </a:solidFill>
              </a:rPr>
              <a:t>Coronary Heart Disease </a:t>
            </a:r>
            <a:r>
              <a:rPr lang="en-US" sz="1200" dirty="0"/>
              <a:t>– can’t be cured but treatment can help manage symptoms and reduce the chance of problems like heart attack.</a:t>
            </a:r>
          </a:p>
          <a:p>
            <a:pPr marL="285750" indent="-285750">
              <a:buFont typeface="Arial" panose="020B0604020202020204" pitchFamily="34" charset="0"/>
              <a:buChar char="•"/>
            </a:pPr>
            <a:endParaRPr lang="en-US" sz="1200" dirty="0"/>
          </a:p>
          <a:p>
            <a:r>
              <a:rPr lang="en-US" sz="1200" b="1" u="sng" dirty="0"/>
              <a:t>NB:</a:t>
            </a:r>
            <a:r>
              <a:rPr lang="en-US" sz="1200" dirty="0"/>
              <a:t> PIES Impact on being able being able to complete daily living tasks, and emotional and social impacts.</a:t>
            </a:r>
          </a:p>
          <a:p>
            <a:endParaRPr lang="en-GB" sz="1400" b="1" dirty="0"/>
          </a:p>
        </p:txBody>
      </p:sp>
    </p:spTree>
    <p:extLst>
      <p:ext uri="{BB962C8B-B14F-4D97-AF65-F5344CB8AC3E}">
        <p14:creationId xmlns:p14="http://schemas.microsoft.com/office/powerpoint/2010/main" val="3418726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251" y="427521"/>
            <a:ext cx="3940234" cy="38238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1800" b="1" dirty="0"/>
              <a:t>LO1 TEST YOURSELF!</a:t>
            </a:r>
            <a:endParaRPr lang="en-GB" sz="1800" b="1" dirty="0"/>
          </a:p>
        </p:txBody>
      </p:sp>
      <p:sp>
        <p:nvSpPr>
          <p:cNvPr id="3" name="Content Placeholder 2"/>
          <p:cNvSpPr>
            <a:spLocks noGrp="1"/>
          </p:cNvSpPr>
          <p:nvPr>
            <p:ph idx="1"/>
          </p:nvPr>
        </p:nvSpPr>
        <p:spPr>
          <a:xfrm>
            <a:off x="6575367" y="1227109"/>
            <a:ext cx="4721631" cy="4458796"/>
          </a:xfrm>
          <a:solidFill>
            <a:schemeClr val="bg1"/>
          </a:solidFill>
          <a:ln>
            <a:solidFill>
              <a:srgbClr val="92D050"/>
            </a:solidFill>
          </a:ln>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514350" indent="-514350">
              <a:buFont typeface="+mj-lt"/>
              <a:buAutoNum type="arabicPeriod"/>
            </a:pPr>
            <a:endParaRPr lang="en-US" sz="1200" dirty="0"/>
          </a:p>
          <a:p>
            <a:pPr marL="514350" indent="-514350">
              <a:buFont typeface="+mj-lt"/>
              <a:buAutoNum type="arabicPeriod"/>
            </a:pPr>
            <a:r>
              <a:rPr lang="en-US" sz="1200" dirty="0"/>
              <a:t>Describe the structure of an artery.</a:t>
            </a:r>
          </a:p>
          <a:p>
            <a:pPr marL="514350" indent="-514350">
              <a:buFont typeface="+mj-lt"/>
              <a:buAutoNum type="arabicPeriod"/>
            </a:pPr>
            <a:r>
              <a:rPr lang="en-US" sz="1200" dirty="0"/>
              <a:t>Describe the structure of a vein.</a:t>
            </a:r>
          </a:p>
          <a:p>
            <a:pPr marL="514350" indent="-514350">
              <a:buFont typeface="+mj-lt"/>
              <a:buAutoNum type="arabicPeriod"/>
            </a:pPr>
            <a:r>
              <a:rPr lang="en-US" sz="1200" dirty="0"/>
              <a:t>Describe the functions of arteries, veins and capillaries.</a:t>
            </a:r>
          </a:p>
          <a:p>
            <a:pPr marL="514350" indent="-514350">
              <a:buFont typeface="+mj-lt"/>
              <a:buAutoNum type="arabicPeriod"/>
            </a:pPr>
            <a:r>
              <a:rPr lang="en-US" sz="1200" dirty="0"/>
              <a:t>Give three main differences between veins and arteries.</a:t>
            </a:r>
          </a:p>
          <a:p>
            <a:pPr marL="514350" indent="-514350">
              <a:buFont typeface="+mj-lt"/>
              <a:buAutoNum type="arabicPeriod"/>
            </a:pPr>
            <a:r>
              <a:rPr lang="en-US" sz="1200" dirty="0"/>
              <a:t>Identify three roles of the lymphatic system.</a:t>
            </a:r>
          </a:p>
          <a:p>
            <a:pPr marL="514350" indent="-514350">
              <a:buFont typeface="+mj-lt"/>
              <a:buAutoNum type="arabicPeriod"/>
            </a:pPr>
            <a:r>
              <a:rPr lang="en-US" sz="1200" dirty="0"/>
              <a:t>What is the difference between lymph and interstitial (tissue) fluid?</a:t>
            </a:r>
          </a:p>
          <a:p>
            <a:pPr marL="514350" indent="-514350">
              <a:buFont typeface="+mj-lt"/>
              <a:buAutoNum type="arabicPeriod"/>
            </a:pPr>
            <a:r>
              <a:rPr lang="en-US" sz="1200" dirty="0"/>
              <a:t>Name the plasma protein (blood protein) that helps blood clot.</a:t>
            </a:r>
          </a:p>
          <a:p>
            <a:pPr marL="514350" indent="-514350">
              <a:buFont typeface="+mj-lt"/>
              <a:buAutoNum type="arabicPeriod"/>
            </a:pPr>
            <a:r>
              <a:rPr lang="en-US" sz="1200" dirty="0"/>
              <a:t>Describe two other types of plasma proteins</a:t>
            </a:r>
          </a:p>
          <a:p>
            <a:pPr marL="514350" indent="-514350">
              <a:buFont typeface="+mj-lt"/>
              <a:buAutoNum type="arabicPeriod"/>
            </a:pPr>
            <a:r>
              <a:rPr lang="en-US" sz="1200" dirty="0"/>
              <a:t>Would blood pressure measurement 143/91 be considered low, normal or high? Give a reason for your answer.</a:t>
            </a:r>
          </a:p>
          <a:p>
            <a:pPr marL="514350" indent="-514350">
              <a:buFont typeface="+mj-lt"/>
              <a:buAutoNum type="arabicPeriod"/>
            </a:pPr>
            <a:r>
              <a:rPr lang="en-US" sz="1200" dirty="0"/>
              <a:t>Describe the impact of hypertension on an individual who has the condition.</a:t>
            </a:r>
          </a:p>
          <a:p>
            <a:pPr marL="514350" indent="-514350">
              <a:buFont typeface="+mj-lt"/>
              <a:buAutoNum type="arabicPeriod"/>
            </a:pPr>
            <a:r>
              <a:rPr lang="en-US" sz="1200" dirty="0"/>
              <a:t>Identify three lifestyle changes that may be needed for someone who has been diagnosed with angina.</a:t>
            </a:r>
          </a:p>
          <a:p>
            <a:pPr marL="514350" indent="-514350">
              <a:buFont typeface="+mj-lt"/>
              <a:buAutoNum type="arabicPeriod"/>
            </a:pPr>
            <a:r>
              <a:rPr lang="en-US" sz="1200" dirty="0"/>
              <a:t>Describe three symptoms of a person having a heart attack.</a:t>
            </a:r>
          </a:p>
          <a:p>
            <a:pPr marL="514350" indent="-514350">
              <a:buFont typeface="+mj-lt"/>
              <a:buAutoNum type="arabicPeriod"/>
            </a:pPr>
            <a:r>
              <a:rPr lang="en-US" sz="1200" dirty="0"/>
              <a:t>Describe three possible treatments for someone who has had a heart attack.</a:t>
            </a:r>
          </a:p>
          <a:p>
            <a:pPr marL="514350" indent="-514350">
              <a:buFont typeface="+mj-lt"/>
              <a:buAutoNum type="arabicPeriod"/>
            </a:pPr>
            <a:r>
              <a:rPr lang="en-US" sz="1200" dirty="0"/>
              <a:t>Describe social and emotional impacts on an individual with coronary heart disease.</a:t>
            </a:r>
          </a:p>
          <a:p>
            <a:pPr marL="514350" indent="-514350">
              <a:buFont typeface="+mj-lt"/>
              <a:buAutoNum type="arabicPeriod"/>
            </a:pPr>
            <a:endParaRPr lang="en-US" sz="1200" dirty="0"/>
          </a:p>
          <a:p>
            <a:pPr marL="0" indent="0">
              <a:buNone/>
            </a:pPr>
            <a:endParaRPr lang="en-US" sz="1200" dirty="0"/>
          </a:p>
          <a:p>
            <a:pPr marL="514350" indent="-514350">
              <a:buFont typeface="+mj-lt"/>
              <a:buAutoNum type="arabicPeriod"/>
            </a:pPr>
            <a:endParaRPr lang="en-GB" sz="1200" dirty="0"/>
          </a:p>
        </p:txBody>
      </p:sp>
      <p:sp>
        <p:nvSpPr>
          <p:cNvPr id="4" name="TextBox 3"/>
          <p:cNvSpPr txBox="1"/>
          <p:nvPr/>
        </p:nvSpPr>
        <p:spPr>
          <a:xfrm>
            <a:off x="980902" y="427521"/>
            <a:ext cx="38903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b="1" dirty="0"/>
              <a:t>REVISION ACTIVITIES:</a:t>
            </a:r>
            <a:endParaRPr lang="en-GB" b="1" dirty="0"/>
          </a:p>
        </p:txBody>
      </p:sp>
      <p:sp>
        <p:nvSpPr>
          <p:cNvPr id="5" name="TextBox 4"/>
          <p:cNvSpPr txBox="1"/>
          <p:nvPr/>
        </p:nvSpPr>
        <p:spPr>
          <a:xfrm>
            <a:off x="282633" y="1064028"/>
            <a:ext cx="239406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Draw a flow chart to represent the flow of the blood through the heart.</a:t>
            </a:r>
            <a:endParaRPr lang="en-GB" sz="1200" dirty="0"/>
          </a:p>
        </p:txBody>
      </p:sp>
      <p:sp>
        <p:nvSpPr>
          <p:cNvPr id="6" name="TextBox 5"/>
          <p:cNvSpPr txBox="1"/>
          <p:nvPr/>
        </p:nvSpPr>
        <p:spPr>
          <a:xfrm>
            <a:off x="2984269" y="1064029"/>
            <a:ext cx="224443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Copy an ECG image and label P,Q,R,S and T waves and explain what they mean</a:t>
            </a:r>
            <a:endParaRPr lang="en-GB" sz="1200" dirty="0"/>
          </a:p>
        </p:txBody>
      </p:sp>
      <p:sp>
        <p:nvSpPr>
          <p:cNvPr id="7" name="TextBox 6"/>
          <p:cNvSpPr txBox="1"/>
          <p:nvPr/>
        </p:nvSpPr>
        <p:spPr>
          <a:xfrm>
            <a:off x="589480" y="1817768"/>
            <a:ext cx="4174435"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Make your own drawings of veins and arteries and label them, then add how their structure enables them to carry out their function.</a:t>
            </a:r>
            <a:endParaRPr lang="en-GB" sz="1200" dirty="0"/>
          </a:p>
        </p:txBody>
      </p:sp>
      <p:sp>
        <p:nvSpPr>
          <p:cNvPr id="8" name="TextBox 7"/>
          <p:cNvSpPr txBox="1"/>
          <p:nvPr/>
        </p:nvSpPr>
        <p:spPr>
          <a:xfrm>
            <a:off x="311727" y="2556470"/>
            <a:ext cx="491697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t>Divide a sheet of paper into two columns. </a:t>
            </a:r>
            <a:r>
              <a:rPr lang="en-US" sz="1200"/>
              <a:t>Draw a </a:t>
            </a:r>
            <a:r>
              <a:rPr lang="en-US" sz="1200" dirty="0"/>
              <a:t>flow charts based on the ‘Formation of tissue fluid’ image with the processes involved in the formation of tissue fluid.</a:t>
            </a:r>
            <a:endParaRPr lang="en-GB" sz="1200" dirty="0"/>
          </a:p>
        </p:txBody>
      </p:sp>
      <p:sp>
        <p:nvSpPr>
          <p:cNvPr id="9" name="TextBox 8"/>
          <p:cNvSpPr txBox="1"/>
          <p:nvPr/>
        </p:nvSpPr>
        <p:spPr>
          <a:xfrm>
            <a:off x="311727" y="3783934"/>
            <a:ext cx="2468880" cy="369332"/>
          </a:xfrm>
          <a:prstGeom prst="rect">
            <a:avLst/>
          </a:prstGeom>
          <a:solidFill>
            <a:srgbClr val="FF3300"/>
          </a:solidFill>
        </p:spPr>
        <p:txBody>
          <a:bodyPr wrap="square" rtlCol="0">
            <a:spAutoFit/>
          </a:bodyPr>
          <a:lstStyle/>
          <a:p>
            <a:pPr algn="ctr"/>
            <a:r>
              <a:rPr lang="en-US" b="1" dirty="0"/>
              <a:t>Common Exam Errors</a:t>
            </a:r>
            <a:endParaRPr lang="en-GB" b="1" dirty="0"/>
          </a:p>
        </p:txBody>
      </p:sp>
      <p:sp>
        <p:nvSpPr>
          <p:cNvPr id="10" name="TextBox 9"/>
          <p:cNvSpPr txBox="1"/>
          <p:nvPr/>
        </p:nvSpPr>
        <p:spPr>
          <a:xfrm>
            <a:off x="311727" y="4621876"/>
            <a:ext cx="4937760" cy="1384995"/>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1200" dirty="0"/>
              <a:t>Mixing up the veins and arteries – make sure you know the difference!</a:t>
            </a:r>
          </a:p>
          <a:p>
            <a:r>
              <a:rPr lang="en-US" sz="1200" dirty="0"/>
              <a:t> </a:t>
            </a:r>
          </a:p>
          <a:p>
            <a:pPr marL="285750" indent="-285750">
              <a:buFont typeface="Arial" panose="020B0604020202020204" pitchFamily="34" charset="0"/>
              <a:buChar char="•"/>
            </a:pPr>
            <a:r>
              <a:rPr lang="en-US" sz="1200" dirty="0"/>
              <a:t>Mixing up lymph and tissue fluid – make sure you know the difference!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Thinking that having medical treatment is the main impact of having coronary heart disease – you need to know and comment on the social and emotional impacts too.</a:t>
            </a:r>
            <a:endParaRPr lang="en-GB" sz="1200" dirty="0"/>
          </a:p>
        </p:txBody>
      </p:sp>
      <p:pic>
        <p:nvPicPr>
          <p:cNvPr id="11" name="Picture 10"/>
          <p:cNvPicPr>
            <a:picLocks noChangeAspect="1"/>
          </p:cNvPicPr>
          <p:nvPr/>
        </p:nvPicPr>
        <p:blipFill rotWithShape="1">
          <a:blip r:embed="rId2" cstate="print"/>
          <a:srcRect b="30204"/>
          <a:stretch/>
        </p:blipFill>
        <p:spPr>
          <a:xfrm>
            <a:off x="3438437" y="3389573"/>
            <a:ext cx="1790268" cy="1045530"/>
          </a:xfrm>
          <a:prstGeom prst="rect">
            <a:avLst/>
          </a:prstGeom>
        </p:spPr>
      </p:pic>
    </p:spTree>
    <p:extLst>
      <p:ext uri="{BB962C8B-B14F-4D97-AF65-F5344CB8AC3E}">
        <p14:creationId xmlns:p14="http://schemas.microsoft.com/office/powerpoint/2010/main" val="2539045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471AC5934984596652C01BEA8936A" ma:contentTypeVersion="12" ma:contentTypeDescription="Create a new document." ma:contentTypeScope="" ma:versionID="feb26af90ac905e2bca557270678a4bc">
  <xsd:schema xmlns:xsd="http://www.w3.org/2001/XMLSchema" xmlns:xs="http://www.w3.org/2001/XMLSchema" xmlns:p="http://schemas.microsoft.com/office/2006/metadata/properties" xmlns:ns2="18999902-e0e1-46b9-8069-9040d1208bed" xmlns:ns3="936c6605-b322-41ae-92d4-b4baec53c1b0" targetNamespace="http://schemas.microsoft.com/office/2006/metadata/properties" ma:root="true" ma:fieldsID="3c177ba93cd2f09d614108502ab0b545" ns2:_="" ns3:_="">
    <xsd:import namespace="18999902-e0e1-46b9-8069-9040d1208bed"/>
    <xsd:import namespace="936c6605-b322-41ae-92d4-b4baec53c1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99902-e0e1-46b9-8069-9040d1208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6c6605-b322-41ae-92d4-b4baec53c1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199408-6B39-42E7-903E-F89FAF287C58}"/>
</file>

<file path=customXml/itemProps2.xml><?xml version="1.0" encoding="utf-8"?>
<ds:datastoreItem xmlns:ds="http://schemas.openxmlformats.org/officeDocument/2006/customXml" ds:itemID="{42D6AC24-90C1-497E-B9D5-0A397AF86D8D}"/>
</file>

<file path=customXml/itemProps3.xml><?xml version="1.0" encoding="utf-8"?>
<ds:datastoreItem xmlns:ds="http://schemas.openxmlformats.org/officeDocument/2006/customXml" ds:itemID="{CB02C5B1-2312-4A90-A599-2C04B8A18368}"/>
</file>

<file path=docProps/app.xml><?xml version="1.0" encoding="utf-8"?>
<Properties xmlns="http://schemas.openxmlformats.org/officeDocument/2006/extended-properties" xmlns:vt="http://schemas.openxmlformats.org/officeDocument/2006/docPropsVTypes">
  <TotalTime>644</TotalTime>
  <Words>3343</Words>
  <Application>Microsoft Office PowerPoint</Application>
  <PresentationFormat>Widescreen</PresentationFormat>
  <Paragraphs>287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Frutiger W01</vt:lpstr>
      <vt:lpstr>Wingdings</vt:lpstr>
      <vt:lpstr>Office Theme</vt:lpstr>
      <vt:lpstr>Anatomy &amp; Physiology for Health &amp; Social Care</vt:lpstr>
      <vt:lpstr>LO1: The Cardiovascular system, malfunctions and their impact on individuals.</vt:lpstr>
      <vt:lpstr>Structure of the heart</vt:lpstr>
      <vt:lpstr>Cardiac Cycle</vt:lpstr>
      <vt:lpstr>Types, structure and functions of blood vessels.</vt:lpstr>
      <vt:lpstr>Formation of tissue fluid and lymph</vt:lpstr>
      <vt:lpstr>Cardiovascular malfunctions</vt:lpstr>
      <vt:lpstr>Coronary Heart Disease</vt:lpstr>
      <vt:lpstr>LO1 TEST YOURSELF!</vt:lpstr>
    </vt:vector>
  </TitlesOfParts>
  <Company>Wigston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&amp; Physiology for Health &amp; Social Care</dc:title>
  <dc:creator>A Pollon</dc:creator>
  <cp:lastModifiedBy>Liza Palmer</cp:lastModifiedBy>
  <cp:revision>47</cp:revision>
  <cp:lastPrinted>2021-06-29T15:59:37Z</cp:lastPrinted>
  <dcterms:created xsi:type="dcterms:W3CDTF">2019-09-18T06:47:24Z</dcterms:created>
  <dcterms:modified xsi:type="dcterms:W3CDTF">2021-07-13T13:34:53Z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0x010100E7A471AC5934984596652C01BEA8936A</vt:lpwstr>
  </property>
</Properties>
</file>